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303" r:id="rId5"/>
    <p:sldId id="265" r:id="rId6"/>
    <p:sldId id="304" r:id="rId7"/>
    <p:sldId id="262" r:id="rId8"/>
    <p:sldId id="308" r:id="rId9"/>
    <p:sldId id="320" r:id="rId10"/>
    <p:sldId id="321" r:id="rId11"/>
    <p:sldId id="322" r:id="rId12"/>
    <p:sldId id="323" r:id="rId13"/>
    <p:sldId id="258" r:id="rId14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E5"/>
    <a:srgbClr val="116E8A"/>
    <a:srgbClr val="1D8DB0"/>
    <a:srgbClr val="147694"/>
    <a:srgbClr val="177E9D"/>
    <a:srgbClr val="0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129" autoAdjust="0"/>
  </p:normalViewPr>
  <p:slideViewPr>
    <p:cSldViewPr snapToObjects="1" showGuides="1">
      <p:cViewPr varScale="1">
        <p:scale>
          <a:sx n="75" d="100"/>
          <a:sy n="75" d="100"/>
        </p:scale>
        <p:origin x="1038" y="5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3" d="100"/>
          <a:sy n="53" d="100"/>
        </p:scale>
        <p:origin x="1632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28/08/2017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28/08/2017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74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42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51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35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99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000" y="332656"/>
            <a:ext cx="581608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4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636000" y="6399116"/>
            <a:ext cx="936000" cy="288000"/>
          </a:xfrm>
        </p:spPr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16694" y="639911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70A9E4-E93D-4A86-8897-8F7616933DD4}" type="datetime1">
              <a:rPr lang="nl-BE" smtClean="0"/>
              <a:t>28/08/2017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40264" y="639911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39911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grpSp>
        <p:nvGrpSpPr>
          <p:cNvPr id="13" name="Groep 12"/>
          <p:cNvGrpSpPr/>
          <p:nvPr userDrawn="1"/>
        </p:nvGrpSpPr>
        <p:grpSpPr>
          <a:xfrm>
            <a:off x="7223445" y="116632"/>
            <a:ext cx="1789569" cy="1949574"/>
            <a:chOff x="1347527" y="764704"/>
            <a:chExt cx="1789569" cy="1949574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764704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L</a:t>
            </a:r>
            <a:r>
              <a:rPr lang="nl-BE" dirty="0" err="1" smtClean="0"/>
              <a:t>ean</a:t>
            </a:r>
            <a:r>
              <a:rPr lang="nl-BE" dirty="0" smtClean="0"/>
              <a:t> design game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grpSp>
        <p:nvGrpSpPr>
          <p:cNvPr id="4" name="Groep 3"/>
          <p:cNvGrpSpPr/>
          <p:nvPr/>
        </p:nvGrpSpPr>
        <p:grpSpPr>
          <a:xfrm>
            <a:off x="7225663" y="116632"/>
            <a:ext cx="1789569" cy="1733550"/>
            <a:chOff x="1347527" y="980728"/>
            <a:chExt cx="1789569" cy="17335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980728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8. Team board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637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55001"/>
              </p:ext>
            </p:extLst>
          </p:nvPr>
        </p:nvGraphicFramePr>
        <p:xfrm>
          <a:off x="187725" y="1896174"/>
          <a:ext cx="8713416" cy="408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091"/>
                <a:gridCol w="2016224"/>
                <a:gridCol w="2016224"/>
                <a:gridCol w="1952877"/>
              </a:tblGrid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407A"/>
                          </a:solidFill>
                        </a:rPr>
                        <a:t>TEAM BOARD</a:t>
                      </a:r>
                      <a:endParaRPr lang="nl-BE" sz="1600" dirty="0">
                        <a:solidFill>
                          <a:srgbClr val="00407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Round</a:t>
                      </a:r>
                      <a:r>
                        <a:rPr lang="nl-BE" sz="1600" dirty="0" smtClean="0"/>
                        <a:t> 1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Round</a:t>
                      </a:r>
                      <a:r>
                        <a:rPr lang="nl-BE" sz="1600" dirty="0" smtClean="0"/>
                        <a:t> 2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Round</a:t>
                      </a:r>
                      <a:r>
                        <a:rPr lang="nl-BE" sz="1600" dirty="0" smtClean="0"/>
                        <a:t> 3</a:t>
                      </a:r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</a:rPr>
                        <a:t>KPI’s</a:t>
                      </a:r>
                      <a:endParaRPr lang="nl-BE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Committed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cost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Design </a:t>
                      </a:r>
                      <a:r>
                        <a:rPr lang="nl-BE" sz="1600" dirty="0" err="1" smtClean="0"/>
                        <a:t>throughput</a:t>
                      </a:r>
                      <a:r>
                        <a:rPr lang="nl-BE" sz="1600" dirty="0" smtClean="0"/>
                        <a:t> time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# designs </a:t>
                      </a:r>
                      <a:r>
                        <a:rPr lang="nl-BE" sz="1600" dirty="0" err="1" smtClean="0"/>
                        <a:t>too</a:t>
                      </a:r>
                      <a:r>
                        <a:rPr lang="nl-BE" sz="1600" baseline="0" dirty="0" smtClean="0"/>
                        <a:t> late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# sent e-mails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# </a:t>
                      </a:r>
                      <a:r>
                        <a:rPr lang="nl-BE" sz="1600" dirty="0" err="1" smtClean="0"/>
                        <a:t>redesign</a:t>
                      </a:r>
                      <a:r>
                        <a:rPr lang="nl-BE" sz="1600" dirty="0" smtClean="0"/>
                        <a:t> steps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# designs-in-</a:t>
                      </a:r>
                      <a:r>
                        <a:rPr lang="nl-BE" sz="1600" dirty="0" err="1" smtClean="0"/>
                        <a:t>progress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# design </a:t>
                      </a:r>
                      <a:r>
                        <a:rPr lang="nl-BE" sz="1600" dirty="0" err="1" smtClean="0"/>
                        <a:t>errors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</a:rPr>
                        <a:t>Problems</a:t>
                      </a:r>
                      <a:endParaRPr lang="nl-BE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600" dirty="0"/>
                    </a:p>
                  </a:txBody>
                  <a:tcPr/>
                </a:tc>
              </a:tr>
              <a:tr h="371144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</a:rPr>
                        <a:t>Improvement</a:t>
                      </a:r>
                      <a:r>
                        <a:rPr lang="nl-BE" sz="1600" b="1" dirty="0" smtClean="0">
                          <a:solidFill>
                            <a:schemeClr val="bg1"/>
                          </a:solidFill>
                        </a:rPr>
                        <a:t> actions</a:t>
                      </a:r>
                    </a:p>
                  </a:txBody>
                  <a:tcPr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</a:t>
            </a:r>
            <a:r>
              <a:rPr lang="nl-BE" dirty="0"/>
              <a:t>D</a:t>
            </a:r>
            <a:r>
              <a:rPr lang="nl-BE" dirty="0" smtClean="0"/>
              <a:t>ashboard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637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2749" r="2020" b="8946"/>
          <a:stretch/>
        </p:blipFill>
        <p:spPr bwMode="auto">
          <a:xfrm>
            <a:off x="0" y="1299929"/>
            <a:ext cx="9144000" cy="46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Dashboard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637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r="1965" b="6834"/>
          <a:stretch/>
        </p:blipFill>
        <p:spPr bwMode="auto">
          <a:xfrm>
            <a:off x="4990" y="1292268"/>
            <a:ext cx="9139010" cy="472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907704" y="2304000"/>
            <a:ext cx="6966296" cy="1800200"/>
          </a:xfrm>
        </p:spPr>
        <p:txBody>
          <a:bodyPr/>
          <a:lstStyle/>
          <a:p>
            <a:pPr algn="ctr"/>
            <a:r>
              <a:rPr lang="nl-BE" sz="7200" dirty="0" smtClean="0"/>
              <a:t>Start!</a:t>
            </a:r>
            <a:endParaRPr lang="nl-BE" sz="7200" dirty="0"/>
          </a:p>
        </p:txBody>
      </p:sp>
      <p:grpSp>
        <p:nvGrpSpPr>
          <p:cNvPr id="6" name="Groep 5"/>
          <p:cNvGrpSpPr/>
          <p:nvPr/>
        </p:nvGrpSpPr>
        <p:grpSpPr>
          <a:xfrm>
            <a:off x="7225663" y="116632"/>
            <a:ext cx="1789569" cy="1733550"/>
            <a:chOff x="1347527" y="980728"/>
            <a:chExt cx="1789569" cy="173355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980728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smtClean="0"/>
              <a:t>A </a:t>
            </a:r>
            <a:r>
              <a:rPr lang="nl-BE" dirty="0" err="1" smtClean="0"/>
              <a:t>serious</a:t>
            </a:r>
            <a:r>
              <a:rPr lang="nl-BE" dirty="0" smtClean="0"/>
              <a:t> game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Aims</a:t>
            </a:r>
            <a:r>
              <a:rPr lang="nl-BE" dirty="0" smtClean="0"/>
              <a:t> of the game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Product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Game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Literature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Orders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Start </a:t>
            </a:r>
            <a:r>
              <a:rPr lang="nl-BE" dirty="0" err="1" smtClean="0"/>
              <a:t>layout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Team board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Dashboard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A </a:t>
            </a:r>
            <a:r>
              <a:rPr lang="nl-BE" dirty="0" err="1" smtClean="0"/>
              <a:t>serious</a:t>
            </a:r>
            <a:r>
              <a:rPr lang="nl-BE" dirty="0" smtClean="0"/>
              <a:t> game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t="14193" r="25761" b="6397"/>
          <a:stretch/>
        </p:blipFill>
        <p:spPr bwMode="auto">
          <a:xfrm>
            <a:off x="1799762" y="1124744"/>
            <a:ext cx="5508542" cy="51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3971587" y="3490375"/>
            <a:ext cx="1125735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467544" y="603464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Source: www.futurelab.org.uk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4503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 err="1" smtClean="0"/>
              <a:t>Aims</a:t>
            </a:r>
            <a:r>
              <a:rPr lang="nl-BE" dirty="0" smtClean="0"/>
              <a:t> of the game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T</a:t>
            </a:r>
            <a:r>
              <a:rPr lang="nl-BE" dirty="0" smtClean="0"/>
              <a:t>he </a:t>
            </a:r>
            <a:r>
              <a:rPr lang="nl-BE" dirty="0" err="1" smtClean="0"/>
              <a:t>aim</a:t>
            </a:r>
            <a:r>
              <a:rPr lang="nl-BE" dirty="0" smtClean="0"/>
              <a:t> of </a:t>
            </a:r>
            <a:r>
              <a:rPr lang="nl-BE" dirty="0" err="1" smtClean="0"/>
              <a:t>this</a:t>
            </a:r>
            <a:r>
              <a:rPr lang="nl-BE" dirty="0" smtClean="0"/>
              <a:t> game is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learn</a:t>
            </a:r>
            <a:r>
              <a:rPr lang="nl-BE" dirty="0" smtClean="0"/>
              <a:t>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improve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a design </a:t>
            </a:r>
            <a:r>
              <a:rPr lang="nl-BE" dirty="0" err="1" smtClean="0"/>
              <a:t>process</a:t>
            </a:r>
            <a:endParaRPr lang="nl-BE" dirty="0" smtClean="0"/>
          </a:p>
          <a:p>
            <a:pPr lvl="1"/>
            <a:r>
              <a:rPr lang="nl-BE" sz="2200" dirty="0" err="1"/>
              <a:t>t</a:t>
            </a:r>
            <a:r>
              <a:rPr lang="nl-BE" sz="2200" dirty="0" err="1" smtClean="0"/>
              <a:t>o</a:t>
            </a:r>
            <a:r>
              <a:rPr lang="nl-BE" sz="2200" dirty="0" smtClean="0"/>
              <a:t> </a:t>
            </a:r>
            <a:r>
              <a:rPr lang="nl-BE" sz="2200" dirty="0" err="1" smtClean="0"/>
              <a:t>solve</a:t>
            </a:r>
            <a:r>
              <a:rPr lang="nl-BE" sz="2200" dirty="0" smtClean="0"/>
              <a:t> </a:t>
            </a:r>
            <a:r>
              <a:rPr lang="nl-BE" sz="2200" dirty="0" err="1" smtClean="0"/>
              <a:t>communication</a:t>
            </a:r>
            <a:r>
              <a:rPr lang="nl-BE" sz="2200" dirty="0" smtClean="0"/>
              <a:t> </a:t>
            </a:r>
            <a:r>
              <a:rPr lang="nl-BE" sz="2200" dirty="0" err="1" smtClean="0"/>
              <a:t>problems</a:t>
            </a:r>
            <a:endParaRPr lang="nl-BE" sz="2200" dirty="0" smtClean="0"/>
          </a:p>
          <a:p>
            <a:pPr lvl="1"/>
            <a:r>
              <a:rPr lang="nl-BE" sz="2200" dirty="0" err="1"/>
              <a:t>t</a:t>
            </a:r>
            <a:r>
              <a:rPr lang="nl-BE" sz="2200" dirty="0" err="1" smtClean="0"/>
              <a:t>o</a:t>
            </a:r>
            <a:r>
              <a:rPr lang="nl-BE" sz="2200" dirty="0" smtClean="0"/>
              <a:t> </a:t>
            </a:r>
            <a:r>
              <a:rPr lang="nl-BE" sz="2200" dirty="0" err="1" smtClean="0"/>
              <a:t>optimise</a:t>
            </a:r>
            <a:r>
              <a:rPr lang="nl-BE" sz="2200" dirty="0" smtClean="0"/>
              <a:t> product design</a:t>
            </a:r>
          </a:p>
          <a:p>
            <a:pPr lvl="1"/>
            <a:r>
              <a:rPr lang="nl-BE" sz="2200" dirty="0" err="1" smtClean="0"/>
              <a:t>to</a:t>
            </a:r>
            <a:r>
              <a:rPr lang="nl-BE" sz="2200" dirty="0" smtClean="0"/>
              <a:t> </a:t>
            </a:r>
            <a:r>
              <a:rPr lang="nl-BE" sz="2200" dirty="0"/>
              <a:t>speed up design lead time</a:t>
            </a:r>
          </a:p>
          <a:p>
            <a:pPr lvl="1"/>
            <a:r>
              <a:rPr lang="nl-BE" sz="2200" dirty="0" err="1" smtClean="0"/>
              <a:t>to</a:t>
            </a:r>
            <a:r>
              <a:rPr lang="nl-BE" sz="2200" dirty="0" smtClean="0"/>
              <a:t> </a:t>
            </a:r>
            <a:r>
              <a:rPr lang="nl-BE" sz="2200" dirty="0" err="1"/>
              <a:t>avoid</a:t>
            </a:r>
            <a:r>
              <a:rPr lang="nl-BE" sz="2200" dirty="0"/>
              <a:t> </a:t>
            </a:r>
            <a:r>
              <a:rPr lang="nl-BE" sz="2200" dirty="0" err="1"/>
              <a:t>redesign</a:t>
            </a:r>
            <a:r>
              <a:rPr lang="nl-BE" sz="2200" dirty="0"/>
              <a:t> </a:t>
            </a:r>
            <a:r>
              <a:rPr lang="nl-BE" sz="2200" dirty="0" err="1"/>
              <a:t>work</a:t>
            </a:r>
            <a:endParaRPr lang="nl-BE" sz="2200" dirty="0"/>
          </a:p>
          <a:p>
            <a:pPr lvl="1"/>
            <a:r>
              <a:rPr lang="nl-BE" sz="2200" dirty="0" err="1"/>
              <a:t>t</a:t>
            </a:r>
            <a:r>
              <a:rPr lang="nl-BE" sz="2200" dirty="0" err="1" smtClean="0"/>
              <a:t>o</a:t>
            </a:r>
            <a:r>
              <a:rPr lang="nl-BE" sz="2200" dirty="0" smtClean="0"/>
              <a:t> cut design </a:t>
            </a:r>
            <a:r>
              <a:rPr lang="nl-BE" sz="2200" dirty="0" err="1" smtClean="0"/>
              <a:t>costs</a:t>
            </a:r>
            <a:endParaRPr lang="nl-BE" sz="2200" dirty="0" smtClean="0"/>
          </a:p>
          <a:p>
            <a:pPr lvl="2"/>
            <a:r>
              <a:rPr lang="nl-BE" sz="1800" dirty="0" err="1" smtClean="0"/>
              <a:t>Incurred</a:t>
            </a:r>
            <a:r>
              <a:rPr lang="nl-BE" sz="1800" dirty="0" smtClean="0"/>
              <a:t> </a:t>
            </a:r>
            <a:r>
              <a:rPr lang="nl-BE" sz="1800" dirty="0" err="1" smtClean="0"/>
              <a:t>costs</a:t>
            </a:r>
            <a:endParaRPr lang="nl-BE" sz="1800" dirty="0" smtClean="0"/>
          </a:p>
          <a:p>
            <a:pPr lvl="2"/>
            <a:r>
              <a:rPr lang="nl-BE" sz="1800" dirty="0" err="1" smtClean="0"/>
              <a:t>Committed</a:t>
            </a:r>
            <a:r>
              <a:rPr lang="nl-BE" sz="1800" dirty="0" smtClean="0"/>
              <a:t> </a:t>
            </a:r>
            <a:r>
              <a:rPr lang="nl-BE" sz="1800" dirty="0" err="1" smtClean="0"/>
              <a:t>costs</a:t>
            </a:r>
            <a:endParaRPr lang="nl-BE" sz="1800" dirty="0" smtClean="0"/>
          </a:p>
          <a:p>
            <a:pPr lvl="2"/>
            <a:endParaRPr lang="nl-BE" sz="2200" u="sng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1768" r="2444"/>
          <a:stretch/>
        </p:blipFill>
        <p:spPr>
          <a:xfrm>
            <a:off x="4211960" y="3354794"/>
            <a:ext cx="4824536" cy="26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Product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Customer </a:t>
            </a:r>
            <a:r>
              <a:rPr lang="nl-BE" dirty="0" err="1" smtClean="0"/>
              <a:t>specific</a:t>
            </a:r>
            <a:endParaRPr lang="nl-BE" dirty="0" smtClean="0"/>
          </a:p>
          <a:p>
            <a:pPr lvl="1"/>
            <a:r>
              <a:rPr lang="nl-BE" dirty="0" err="1" smtClean="0"/>
              <a:t>Dimensions</a:t>
            </a:r>
            <a:endParaRPr lang="nl-BE" dirty="0" smtClean="0"/>
          </a:p>
          <a:p>
            <a:pPr lvl="1"/>
            <a:r>
              <a:rPr lang="nl-BE" dirty="0" smtClean="0"/>
              <a:t>Container volume</a:t>
            </a:r>
          </a:p>
          <a:p>
            <a:pPr lvl="1"/>
            <a:r>
              <a:rPr lang="nl-BE" dirty="0" smtClean="0"/>
              <a:t>Spoiler</a:t>
            </a:r>
          </a:p>
          <a:p>
            <a:pPr lvl="1"/>
            <a:r>
              <a:rPr lang="nl-BE" dirty="0" smtClean="0"/>
              <a:t>Maximum load</a:t>
            </a:r>
          </a:p>
          <a:p>
            <a:pPr lvl="1"/>
            <a:r>
              <a:rPr lang="nl-BE" dirty="0" err="1" smtClean="0"/>
              <a:t>Cabin</a:t>
            </a:r>
            <a:r>
              <a:rPr lang="nl-BE" dirty="0" smtClean="0"/>
              <a:t> </a:t>
            </a:r>
            <a:r>
              <a:rPr lang="nl-BE" dirty="0" err="1" smtClean="0"/>
              <a:t>shape</a:t>
            </a:r>
            <a:endParaRPr lang="nl-BE" dirty="0" smtClean="0"/>
          </a:p>
          <a:p>
            <a:pPr lvl="1"/>
            <a:r>
              <a:rPr lang="nl-BE" dirty="0" smtClean="0"/>
              <a:t>Container </a:t>
            </a:r>
            <a:r>
              <a:rPr lang="nl-BE" dirty="0" err="1" smtClean="0"/>
              <a:t>temperature</a:t>
            </a:r>
            <a:r>
              <a:rPr lang="nl-BE" dirty="0" smtClean="0"/>
              <a:t> range</a:t>
            </a:r>
          </a:p>
          <a:p>
            <a:pPr lvl="1"/>
            <a:r>
              <a:rPr lang="nl-BE" dirty="0" err="1" smtClean="0"/>
              <a:t>Optional</a:t>
            </a:r>
            <a:r>
              <a:rPr lang="nl-BE" dirty="0" smtClean="0"/>
              <a:t> </a:t>
            </a:r>
            <a:r>
              <a:rPr lang="nl-BE" dirty="0" err="1" smtClean="0"/>
              <a:t>add-ons</a:t>
            </a:r>
            <a:endParaRPr lang="nl-BE" dirty="0" smtClean="0"/>
          </a:p>
          <a:p>
            <a:pPr lvl="2"/>
            <a:r>
              <a:rPr lang="nl-BE" dirty="0" err="1" smtClean="0"/>
              <a:t>Tailboard</a:t>
            </a:r>
            <a:endParaRPr lang="nl-BE" dirty="0" smtClean="0"/>
          </a:p>
          <a:p>
            <a:pPr lvl="2"/>
            <a:r>
              <a:rPr lang="nl-BE" dirty="0" err="1" smtClean="0"/>
              <a:t>Flashing</a:t>
            </a:r>
            <a:r>
              <a:rPr lang="nl-BE" dirty="0" smtClean="0"/>
              <a:t> </a:t>
            </a:r>
            <a:r>
              <a:rPr lang="nl-BE" dirty="0" err="1" smtClean="0"/>
              <a:t>lights</a:t>
            </a:r>
            <a:endParaRPr lang="nl-BE" dirty="0" smtClean="0"/>
          </a:p>
          <a:p>
            <a:pPr lvl="2"/>
            <a:r>
              <a:rPr lang="nl-BE" dirty="0" smtClean="0"/>
              <a:t>Front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rear</a:t>
            </a:r>
            <a:r>
              <a:rPr lang="nl-BE" dirty="0" smtClean="0"/>
              <a:t> </a:t>
            </a:r>
            <a:r>
              <a:rPr lang="nl-BE" dirty="0" err="1" smtClean="0"/>
              <a:t>fog</a:t>
            </a:r>
            <a:r>
              <a:rPr lang="nl-BE" dirty="0" smtClean="0"/>
              <a:t> </a:t>
            </a:r>
            <a:r>
              <a:rPr lang="nl-BE" dirty="0" err="1" smtClean="0"/>
              <a:t>lights</a:t>
            </a:r>
            <a:endParaRPr lang="nl-BE" dirty="0" smtClean="0"/>
          </a:p>
          <a:p>
            <a:pPr lvl="1"/>
            <a:endParaRPr lang="nl-BE" dirty="0" smtClean="0"/>
          </a:p>
          <a:p>
            <a:pPr marL="810000" lvl="2" indent="0">
              <a:buNone/>
            </a:pPr>
            <a:endParaRPr lang="nl-BE" sz="2200" dirty="0"/>
          </a:p>
          <a:p>
            <a:pPr lvl="2"/>
            <a:endParaRPr lang="nl-BE" sz="2200" u="sng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3"/>
          <a:srcRect l="33069" t="47972" r="24339" b="24750"/>
          <a:stretch/>
        </p:blipFill>
        <p:spPr bwMode="auto">
          <a:xfrm>
            <a:off x="4193480" y="2132856"/>
            <a:ext cx="4680520" cy="173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5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</a:t>
            </a:r>
            <a:r>
              <a:rPr lang="nl-BE" dirty="0" smtClean="0"/>
              <a:t>. Game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marL="810000" lvl="2" indent="0">
              <a:buNone/>
            </a:pPr>
            <a:endParaRPr lang="nl-BE" sz="2200" dirty="0"/>
          </a:p>
          <a:p>
            <a:pPr lvl="2"/>
            <a:endParaRPr lang="nl-BE" sz="2200" u="sng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53270" y="4221113"/>
            <a:ext cx="1152525" cy="865188"/>
          </a:xfrm>
          <a:prstGeom prst="rect">
            <a:avLst/>
          </a:prstGeom>
          <a:solidFill>
            <a:srgbClr val="BBE0E3"/>
          </a:solidFill>
          <a:ln w="38100">
            <a:solidFill>
              <a:srgbClr val="86BCE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endParaRPr lang="nl-BE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505570" y="4365576"/>
            <a:ext cx="576263" cy="576262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377233" y="4365576"/>
            <a:ext cx="576262" cy="576262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50483" y="4365576"/>
            <a:ext cx="576262" cy="576262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122145" y="4365576"/>
            <a:ext cx="576263" cy="576262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26520" y="4221113"/>
            <a:ext cx="1152525" cy="865188"/>
          </a:xfrm>
          <a:prstGeom prst="rect">
            <a:avLst/>
          </a:prstGeom>
          <a:solidFill>
            <a:srgbClr val="BBE0E3"/>
          </a:solidFill>
          <a:ln w="38100">
            <a:solidFill>
              <a:srgbClr val="86BCE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endParaRPr lang="nl-BE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898183" y="4221113"/>
            <a:ext cx="1152525" cy="865188"/>
          </a:xfrm>
          <a:prstGeom prst="rect">
            <a:avLst/>
          </a:prstGeom>
          <a:solidFill>
            <a:srgbClr val="BBE0E3"/>
          </a:solidFill>
          <a:ln w="38100">
            <a:solidFill>
              <a:srgbClr val="86BCE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endParaRPr lang="nl-BE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788520" y="2420888"/>
            <a:ext cx="1511300" cy="1512888"/>
          </a:xfrm>
          <a:prstGeom prst="downArrowCallout">
            <a:avLst>
              <a:gd name="adj1" fmla="val 25000"/>
              <a:gd name="adj2" fmla="val 25000"/>
              <a:gd name="adj3" fmla="val 16684"/>
              <a:gd name="adj4" fmla="val 6666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4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nl-BE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nl-BE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  <a:p>
            <a:pPr algn="ctr">
              <a:defRPr/>
            </a:pP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16858" y="2420888"/>
            <a:ext cx="1511300" cy="1512888"/>
          </a:xfrm>
          <a:prstGeom prst="downArrowCallout">
            <a:avLst>
              <a:gd name="adj1" fmla="val 25000"/>
              <a:gd name="adj2" fmla="val 25000"/>
              <a:gd name="adj3" fmla="val 16684"/>
              <a:gd name="adj4" fmla="val 6666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nl-BE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nl-BE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(participants)</a:t>
            </a:r>
            <a:endParaRPr lang="nl-NL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6660183" y="2420888"/>
            <a:ext cx="1511300" cy="1512888"/>
          </a:xfrm>
          <a:prstGeom prst="downArrowCallout">
            <a:avLst>
              <a:gd name="adj1" fmla="val 25000"/>
              <a:gd name="adj2" fmla="val 25000"/>
              <a:gd name="adj3" fmla="val 16684"/>
              <a:gd name="adj4" fmla="val 6666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BE" sz="14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onclusions</a:t>
            </a:r>
            <a:endParaRPr lang="nl-BE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(trainer </a:t>
            </a:r>
            <a:r>
              <a:rPr lang="nl-BE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defRPr/>
            </a:pPr>
            <a:r>
              <a:rPr lang="nl-BE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043608" y="2420888"/>
            <a:ext cx="1511300" cy="1512888"/>
          </a:xfrm>
          <a:prstGeom prst="downArrowCallout">
            <a:avLst>
              <a:gd name="adj1" fmla="val 25000"/>
              <a:gd name="adj2" fmla="val 25000"/>
              <a:gd name="adj3" fmla="val 16684"/>
              <a:gd name="adj4" fmla="val 66667"/>
            </a:avLst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BE" sz="14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endParaRPr lang="nl-BE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(trainer)</a:t>
            </a:r>
            <a:endParaRPr lang="nl-NL"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44737" y="1973009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/>
              <a:t>LDG </a:t>
            </a:r>
            <a:r>
              <a:rPr lang="nl-BE" sz="1000" dirty="0" err="1" smtClean="0"/>
              <a:t>introduction</a:t>
            </a:r>
            <a:r>
              <a:rPr lang="nl-BE" sz="1000" dirty="0" smtClean="0"/>
              <a:t>-v&lt;i&gt;.</a:t>
            </a:r>
            <a:r>
              <a:rPr lang="nl-BE" sz="1000" dirty="0" err="1" smtClean="0"/>
              <a:t>pptx</a:t>
            </a:r>
            <a:endParaRPr lang="nl-BE" sz="1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808652" y="1973008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LDG </a:t>
            </a:r>
            <a:r>
              <a:rPr lang="en-US" sz="1000" dirty="0" smtClean="0"/>
              <a:t>support-v&lt;i&gt;.</a:t>
            </a:r>
            <a:r>
              <a:rPr lang="en-US" sz="1000" dirty="0" err="1" smtClean="0"/>
              <a:t>pptx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6840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</a:t>
            </a:r>
            <a:r>
              <a:rPr lang="nl-BE" dirty="0" smtClean="0"/>
              <a:t>. </a:t>
            </a:r>
            <a:r>
              <a:rPr lang="nl-BE" dirty="0" err="1" smtClean="0"/>
              <a:t>Literature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‘The </a:t>
            </a:r>
            <a:r>
              <a:rPr lang="nl-BE" dirty="0" err="1"/>
              <a:t>Lean</a:t>
            </a:r>
            <a:r>
              <a:rPr lang="nl-BE" dirty="0"/>
              <a:t> Design </a:t>
            </a:r>
            <a:r>
              <a:rPr lang="nl-BE" dirty="0" err="1"/>
              <a:t>Guidebook</a:t>
            </a:r>
            <a:r>
              <a:rPr lang="nl-BE" dirty="0"/>
              <a:t>’</a:t>
            </a:r>
          </a:p>
          <a:p>
            <a:pPr marL="0" indent="0">
              <a:buNone/>
            </a:pPr>
            <a:r>
              <a:rPr lang="nl-BE" dirty="0"/>
              <a:t>	-Ronald </a:t>
            </a:r>
            <a:r>
              <a:rPr lang="nl-BE" dirty="0" err="1"/>
              <a:t>Mascitelli</a:t>
            </a:r>
            <a:endParaRPr lang="nl-BE" dirty="0"/>
          </a:p>
          <a:p>
            <a:pPr marL="720000" lvl="2" indent="0">
              <a:buNone/>
            </a:pPr>
            <a:r>
              <a:rPr lang="nl-BE" dirty="0"/>
              <a:t>18 </a:t>
            </a:r>
            <a:r>
              <a:rPr lang="nl-BE" dirty="0" err="1"/>
              <a:t>lean</a:t>
            </a:r>
            <a:r>
              <a:rPr lang="nl-BE" dirty="0"/>
              <a:t> design </a:t>
            </a:r>
            <a:r>
              <a:rPr lang="nl-BE" dirty="0" smtClean="0"/>
              <a:t>tools:</a:t>
            </a:r>
            <a:endParaRPr lang="nl-BE" dirty="0"/>
          </a:p>
          <a:p>
            <a:pPr lvl="2"/>
            <a:r>
              <a:rPr lang="nl-BE" dirty="0" err="1"/>
              <a:t>Quality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 Deployment</a:t>
            </a:r>
          </a:p>
          <a:p>
            <a:pPr lvl="2"/>
            <a:r>
              <a:rPr lang="nl-BE" dirty="0"/>
              <a:t>Standard components</a:t>
            </a:r>
          </a:p>
          <a:p>
            <a:pPr lvl="2"/>
            <a:r>
              <a:rPr lang="nl-BE" dirty="0" smtClean="0"/>
              <a:t>Platforms</a:t>
            </a:r>
            <a:endParaRPr lang="nl-BE" dirty="0"/>
          </a:p>
          <a:p>
            <a:r>
              <a:rPr lang="nl-BE" dirty="0" err="1" smtClean="0"/>
              <a:t>Toyota’s</a:t>
            </a:r>
            <a:r>
              <a:rPr lang="nl-BE" dirty="0" smtClean="0"/>
              <a:t> </a:t>
            </a:r>
            <a:r>
              <a:rPr lang="nl-BE" dirty="0" err="1" smtClean="0"/>
              <a:t>principles</a:t>
            </a:r>
            <a:r>
              <a:rPr lang="nl-BE" dirty="0" smtClean="0"/>
              <a:t> of Set-</a:t>
            </a:r>
            <a:r>
              <a:rPr lang="nl-BE" dirty="0" err="1" smtClean="0"/>
              <a:t>Based</a:t>
            </a:r>
            <a:r>
              <a:rPr lang="nl-BE" dirty="0" smtClean="0"/>
              <a:t> Concurrent Engineering</a:t>
            </a:r>
          </a:p>
          <a:p>
            <a:pPr lvl="2"/>
            <a:r>
              <a:rPr lang="nl-BE" dirty="0" smtClean="0"/>
              <a:t>Set-</a:t>
            </a:r>
            <a:r>
              <a:rPr lang="nl-BE" dirty="0" err="1" smtClean="0"/>
              <a:t>Based</a:t>
            </a:r>
            <a:r>
              <a:rPr lang="nl-BE" dirty="0" smtClean="0"/>
              <a:t> Concurrent Engineering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359637" lvl="1" indent="0">
              <a:buNone/>
            </a:pPr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5746" b="4890"/>
          <a:stretch/>
        </p:blipFill>
        <p:spPr>
          <a:xfrm>
            <a:off x="5529370" y="1268760"/>
            <a:ext cx="1800200" cy="223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14279" r="44047" b="5537"/>
          <a:stretch/>
        </p:blipFill>
        <p:spPr bwMode="auto">
          <a:xfrm>
            <a:off x="5529369" y="4149080"/>
            <a:ext cx="1800200" cy="254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</a:t>
            </a:r>
            <a:r>
              <a:rPr lang="nl-BE" dirty="0" smtClean="0"/>
              <a:t>. Orders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637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30074" r="11822" b="14713"/>
          <a:stretch/>
        </p:blipFill>
        <p:spPr bwMode="auto">
          <a:xfrm>
            <a:off x="304459" y="1556792"/>
            <a:ext cx="8569541" cy="349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4" name="Groep 5123"/>
          <p:cNvGrpSpPr/>
          <p:nvPr/>
        </p:nvGrpSpPr>
        <p:grpSpPr>
          <a:xfrm>
            <a:off x="179512" y="2049815"/>
            <a:ext cx="3096344" cy="1472243"/>
            <a:chOff x="179512" y="2049815"/>
            <a:chExt cx="3096344" cy="1472243"/>
          </a:xfrm>
        </p:grpSpPr>
        <p:sp>
          <p:nvSpPr>
            <p:cNvPr id="5" name="Ovaal 4"/>
            <p:cNvSpPr/>
            <p:nvPr/>
          </p:nvSpPr>
          <p:spPr>
            <a:xfrm>
              <a:off x="179512" y="3090010"/>
              <a:ext cx="309634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1025401" y="2049815"/>
              <a:ext cx="1404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rgbClr val="FF0000"/>
                  </a:solidFill>
                </a:rPr>
                <a:t># </a:t>
              </a:r>
              <a:r>
                <a:rPr lang="nl-BE" dirty="0" err="1" smtClean="0">
                  <a:solidFill>
                    <a:srgbClr val="FF0000"/>
                  </a:solidFill>
                </a:rPr>
                <a:t>wheels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Rechte verbindingslijn 12"/>
            <p:cNvCxnSpPr>
              <a:endCxn id="16" idx="2"/>
            </p:cNvCxnSpPr>
            <p:nvPr/>
          </p:nvCxnSpPr>
          <p:spPr>
            <a:xfrm flipH="1" flipV="1">
              <a:off x="1727684" y="2419147"/>
              <a:ext cx="4476" cy="666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5" name="Groep 5124"/>
          <p:cNvGrpSpPr/>
          <p:nvPr/>
        </p:nvGrpSpPr>
        <p:grpSpPr>
          <a:xfrm>
            <a:off x="2987824" y="2049816"/>
            <a:ext cx="4176464" cy="1091152"/>
            <a:chOff x="2987824" y="2049816"/>
            <a:chExt cx="4176464" cy="1091152"/>
          </a:xfrm>
        </p:grpSpPr>
        <p:sp>
          <p:nvSpPr>
            <p:cNvPr id="8" name="Ovaal 7"/>
            <p:cNvSpPr/>
            <p:nvPr/>
          </p:nvSpPr>
          <p:spPr>
            <a:xfrm>
              <a:off x="2987824" y="2708920"/>
              <a:ext cx="417646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4373773" y="2049816"/>
              <a:ext cx="1404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>
                  <a:solidFill>
                    <a:srgbClr val="FF0000"/>
                  </a:solidFill>
                </a:rPr>
                <a:t>Refrigerator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Rechte verbindingslijn 18"/>
            <p:cNvCxnSpPr>
              <a:stCxn id="8" idx="0"/>
              <a:endCxn id="14" idx="2"/>
            </p:cNvCxnSpPr>
            <p:nvPr/>
          </p:nvCxnSpPr>
          <p:spPr>
            <a:xfrm flipV="1">
              <a:off x="5076056" y="2419148"/>
              <a:ext cx="0" cy="28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6" name="Groep 5125"/>
          <p:cNvGrpSpPr/>
          <p:nvPr/>
        </p:nvGrpSpPr>
        <p:grpSpPr>
          <a:xfrm>
            <a:off x="3923928" y="1772816"/>
            <a:ext cx="3798627" cy="1745178"/>
            <a:chOff x="3923928" y="1772816"/>
            <a:chExt cx="3798627" cy="1745178"/>
          </a:xfrm>
        </p:grpSpPr>
        <p:sp>
          <p:nvSpPr>
            <p:cNvPr id="9" name="Ovaal 8"/>
            <p:cNvSpPr/>
            <p:nvPr/>
          </p:nvSpPr>
          <p:spPr>
            <a:xfrm>
              <a:off x="3923928" y="3085946"/>
              <a:ext cx="309634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6317989" y="1772816"/>
              <a:ext cx="140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rgbClr val="FF0000"/>
                  </a:solidFill>
                </a:rPr>
                <a:t>Container volume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Rechte verbindingslijn 20"/>
            <p:cNvCxnSpPr>
              <a:stCxn id="9" idx="0"/>
            </p:cNvCxnSpPr>
            <p:nvPr/>
          </p:nvCxnSpPr>
          <p:spPr>
            <a:xfrm flipV="1">
              <a:off x="5472100" y="2317521"/>
              <a:ext cx="1116124" cy="768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7" name="Groep 5126"/>
          <p:cNvGrpSpPr/>
          <p:nvPr/>
        </p:nvGrpSpPr>
        <p:grpSpPr>
          <a:xfrm>
            <a:off x="304458" y="3429000"/>
            <a:ext cx="4123525" cy="2016224"/>
            <a:chOff x="304458" y="3429000"/>
            <a:chExt cx="4123525" cy="2016224"/>
          </a:xfrm>
        </p:grpSpPr>
        <p:sp>
          <p:nvSpPr>
            <p:cNvPr id="10" name="Ovaal 9"/>
            <p:cNvSpPr/>
            <p:nvPr/>
          </p:nvSpPr>
          <p:spPr>
            <a:xfrm>
              <a:off x="304458" y="3429000"/>
              <a:ext cx="4123525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663937" y="5075892"/>
              <a:ext cx="1404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>
                  <a:solidFill>
                    <a:srgbClr val="FF0000"/>
                  </a:solidFill>
                </a:rPr>
                <a:t>Dimensions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Rechte verbindingslijn 24"/>
            <p:cNvCxnSpPr>
              <a:stCxn id="17" idx="0"/>
              <a:endCxn id="10" idx="4"/>
            </p:cNvCxnSpPr>
            <p:nvPr/>
          </p:nvCxnSpPr>
          <p:spPr>
            <a:xfrm flipV="1">
              <a:off x="2366220" y="3861048"/>
              <a:ext cx="1" cy="1214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8" name="Groep 5127"/>
          <p:cNvGrpSpPr/>
          <p:nvPr/>
        </p:nvGrpSpPr>
        <p:grpSpPr>
          <a:xfrm>
            <a:off x="3636000" y="4149080"/>
            <a:ext cx="4824432" cy="1296144"/>
            <a:chOff x="3636000" y="4149080"/>
            <a:chExt cx="4824432" cy="1296144"/>
          </a:xfrm>
        </p:grpSpPr>
        <p:sp>
          <p:nvSpPr>
            <p:cNvPr id="11" name="Ovaal 10"/>
            <p:cNvSpPr/>
            <p:nvPr/>
          </p:nvSpPr>
          <p:spPr>
            <a:xfrm>
              <a:off x="5364088" y="4509120"/>
              <a:ext cx="309634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Ovaal 11"/>
            <p:cNvSpPr/>
            <p:nvPr/>
          </p:nvSpPr>
          <p:spPr>
            <a:xfrm>
              <a:off x="3636000" y="4149080"/>
              <a:ext cx="309634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608108" y="50758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>
                  <a:solidFill>
                    <a:srgbClr val="FF0000"/>
                  </a:solidFill>
                </a:rPr>
                <a:t>Add-ons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Rechte verbindingslijn 30"/>
            <p:cNvCxnSpPr>
              <a:stCxn id="6" idx="0"/>
              <a:endCxn id="12" idx="4"/>
            </p:cNvCxnSpPr>
            <p:nvPr/>
          </p:nvCxnSpPr>
          <p:spPr>
            <a:xfrm flipV="1">
              <a:off x="5184172" y="4581128"/>
              <a:ext cx="0" cy="4947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 flipV="1">
              <a:off x="5364088" y="4828511"/>
              <a:ext cx="252028" cy="2473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5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Start </a:t>
            </a:r>
            <a:r>
              <a:rPr lang="nl-BE" dirty="0" err="1" smtClean="0"/>
              <a:t>layout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637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20637" r="25448" b="11002"/>
          <a:stretch/>
        </p:blipFill>
        <p:spPr bwMode="auto">
          <a:xfrm>
            <a:off x="272249" y="1090633"/>
            <a:ext cx="7036056" cy="522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rije vorm 5"/>
          <p:cNvSpPr/>
          <p:nvPr/>
        </p:nvSpPr>
        <p:spPr>
          <a:xfrm>
            <a:off x="1283221" y="2796363"/>
            <a:ext cx="2831579" cy="1765004"/>
          </a:xfrm>
          <a:custGeom>
            <a:avLst/>
            <a:gdLst>
              <a:gd name="connsiteX0" fmla="*/ 2831579 w 2831579"/>
              <a:gd name="connsiteY0" fmla="*/ 0 h 1765004"/>
              <a:gd name="connsiteX1" fmla="*/ 13951 w 2831579"/>
              <a:gd name="connsiteY1" fmla="*/ 659218 h 1765004"/>
              <a:gd name="connsiteX2" fmla="*/ 1949077 w 2831579"/>
              <a:gd name="connsiteY2" fmla="*/ 1765004 h 17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1579" h="1765004">
                <a:moveTo>
                  <a:pt x="2831579" y="0"/>
                </a:moveTo>
                <a:cubicBezTo>
                  <a:pt x="1496307" y="182525"/>
                  <a:pt x="161035" y="365051"/>
                  <a:pt x="13951" y="659218"/>
                </a:cubicBezTo>
                <a:cubicBezTo>
                  <a:pt x="-133133" y="953385"/>
                  <a:pt x="907972" y="1359194"/>
                  <a:pt x="1949077" y="176500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Vrije vorm 7"/>
          <p:cNvSpPr/>
          <p:nvPr/>
        </p:nvSpPr>
        <p:spPr>
          <a:xfrm>
            <a:off x="1280747" y="2888133"/>
            <a:ext cx="3147237" cy="2507203"/>
          </a:xfrm>
          <a:custGeom>
            <a:avLst/>
            <a:gdLst>
              <a:gd name="connsiteX0" fmla="*/ 2831579 w 2831579"/>
              <a:gd name="connsiteY0" fmla="*/ 0 h 1765004"/>
              <a:gd name="connsiteX1" fmla="*/ 13951 w 2831579"/>
              <a:gd name="connsiteY1" fmla="*/ 659218 h 1765004"/>
              <a:gd name="connsiteX2" fmla="*/ 1949077 w 2831579"/>
              <a:gd name="connsiteY2" fmla="*/ 1765004 h 1765004"/>
              <a:gd name="connsiteX0" fmla="*/ 3158147 w 3158147"/>
              <a:gd name="connsiteY0" fmla="*/ 0 h 2311713"/>
              <a:gd name="connsiteX1" fmla="*/ 10910 w 3158147"/>
              <a:gd name="connsiteY1" fmla="*/ 2264735 h 2311713"/>
              <a:gd name="connsiteX2" fmla="*/ 2275645 w 3158147"/>
              <a:gd name="connsiteY2" fmla="*/ 1765004 h 2311713"/>
              <a:gd name="connsiteX0" fmla="*/ 3181574 w 3181574"/>
              <a:gd name="connsiteY0" fmla="*/ 0 h 2303543"/>
              <a:gd name="connsiteX1" fmla="*/ 34337 w 3181574"/>
              <a:gd name="connsiteY1" fmla="*/ 2264735 h 2303543"/>
              <a:gd name="connsiteX2" fmla="*/ 2299072 w 3181574"/>
              <a:gd name="connsiteY2" fmla="*/ 1765004 h 2303543"/>
              <a:gd name="connsiteX0" fmla="*/ 3181574 w 3181574"/>
              <a:gd name="connsiteY0" fmla="*/ 0 h 2369534"/>
              <a:gd name="connsiteX1" fmla="*/ 34337 w 3181574"/>
              <a:gd name="connsiteY1" fmla="*/ 2264735 h 2369534"/>
              <a:gd name="connsiteX2" fmla="*/ 2299072 w 3181574"/>
              <a:gd name="connsiteY2" fmla="*/ 1765004 h 2369534"/>
              <a:gd name="connsiteX0" fmla="*/ 3167992 w 3167992"/>
              <a:gd name="connsiteY0" fmla="*/ 0 h 2436565"/>
              <a:gd name="connsiteX1" fmla="*/ 20755 w 3167992"/>
              <a:gd name="connsiteY1" fmla="*/ 2264735 h 2436565"/>
              <a:gd name="connsiteX2" fmla="*/ 1955881 w 3167992"/>
              <a:gd name="connsiteY2" fmla="*/ 1935125 h 2436565"/>
              <a:gd name="connsiteX0" fmla="*/ 3147237 w 3147237"/>
              <a:gd name="connsiteY0" fmla="*/ 0 h 2507203"/>
              <a:gd name="connsiteX1" fmla="*/ 0 w 3147237"/>
              <a:gd name="connsiteY1" fmla="*/ 2264735 h 2507203"/>
              <a:gd name="connsiteX2" fmla="*/ 1935126 w 3147237"/>
              <a:gd name="connsiteY2" fmla="*/ 1935125 h 250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7237" h="2507203">
                <a:moveTo>
                  <a:pt x="3147237" y="0"/>
                </a:moveTo>
                <a:cubicBezTo>
                  <a:pt x="1811965" y="182525"/>
                  <a:pt x="0" y="1782726"/>
                  <a:pt x="0" y="2264735"/>
                </a:cubicBezTo>
                <a:cubicBezTo>
                  <a:pt x="0" y="2746744"/>
                  <a:pt x="1117305" y="2443715"/>
                  <a:pt x="1935126" y="1935125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Vrije vorm 8"/>
          <p:cNvSpPr/>
          <p:nvPr/>
        </p:nvSpPr>
        <p:spPr>
          <a:xfrm flipH="1">
            <a:off x="4684976" y="2802194"/>
            <a:ext cx="1861354" cy="1775638"/>
          </a:xfrm>
          <a:custGeom>
            <a:avLst/>
            <a:gdLst>
              <a:gd name="connsiteX0" fmla="*/ 2831579 w 2831579"/>
              <a:gd name="connsiteY0" fmla="*/ 0 h 1765004"/>
              <a:gd name="connsiteX1" fmla="*/ 13951 w 2831579"/>
              <a:gd name="connsiteY1" fmla="*/ 659218 h 1765004"/>
              <a:gd name="connsiteX2" fmla="*/ 1949077 w 2831579"/>
              <a:gd name="connsiteY2" fmla="*/ 1765004 h 1765004"/>
              <a:gd name="connsiteX0" fmla="*/ 2818994 w 2818994"/>
              <a:gd name="connsiteY0" fmla="*/ 0 h 2052084"/>
              <a:gd name="connsiteX1" fmla="*/ 1366 w 2818994"/>
              <a:gd name="connsiteY1" fmla="*/ 659218 h 2052084"/>
              <a:gd name="connsiteX2" fmla="*/ 2500018 w 2818994"/>
              <a:gd name="connsiteY2" fmla="*/ 2052084 h 2052084"/>
              <a:gd name="connsiteX0" fmla="*/ 2826707 w 3698577"/>
              <a:gd name="connsiteY0" fmla="*/ 0 h 1775638"/>
              <a:gd name="connsiteX1" fmla="*/ 9079 w 3698577"/>
              <a:gd name="connsiteY1" fmla="*/ 659218 h 1775638"/>
              <a:gd name="connsiteX2" fmla="*/ 3698577 w 3698577"/>
              <a:gd name="connsiteY2" fmla="*/ 1775638 h 1775638"/>
              <a:gd name="connsiteX0" fmla="*/ 2817632 w 3689502"/>
              <a:gd name="connsiteY0" fmla="*/ 0 h 1775638"/>
              <a:gd name="connsiteX1" fmla="*/ 4 w 3689502"/>
              <a:gd name="connsiteY1" fmla="*/ 659218 h 1775638"/>
              <a:gd name="connsiteX2" fmla="*/ 3689502 w 3689502"/>
              <a:gd name="connsiteY2" fmla="*/ 1775638 h 1775638"/>
              <a:gd name="connsiteX0" fmla="*/ 879005 w 1750875"/>
              <a:gd name="connsiteY0" fmla="*/ 0 h 1775638"/>
              <a:gd name="connsiteX1" fmla="*/ 124093 w 1750875"/>
              <a:gd name="connsiteY1" fmla="*/ 595423 h 1775638"/>
              <a:gd name="connsiteX2" fmla="*/ 1750875 w 1750875"/>
              <a:gd name="connsiteY2" fmla="*/ 1775638 h 1775638"/>
              <a:gd name="connsiteX0" fmla="*/ 926378 w 1798248"/>
              <a:gd name="connsiteY0" fmla="*/ 0 h 1775638"/>
              <a:gd name="connsiteX1" fmla="*/ 171466 w 1798248"/>
              <a:gd name="connsiteY1" fmla="*/ 595423 h 1775638"/>
              <a:gd name="connsiteX2" fmla="*/ 1798248 w 1798248"/>
              <a:gd name="connsiteY2" fmla="*/ 1775638 h 1775638"/>
              <a:gd name="connsiteX0" fmla="*/ 926378 w 1798248"/>
              <a:gd name="connsiteY0" fmla="*/ 0 h 1775638"/>
              <a:gd name="connsiteX1" fmla="*/ 171466 w 1798248"/>
              <a:gd name="connsiteY1" fmla="*/ 595423 h 1775638"/>
              <a:gd name="connsiteX2" fmla="*/ 1798248 w 1798248"/>
              <a:gd name="connsiteY2" fmla="*/ 1775638 h 1775638"/>
              <a:gd name="connsiteX0" fmla="*/ 971307 w 1843177"/>
              <a:gd name="connsiteY0" fmla="*/ 0 h 1775638"/>
              <a:gd name="connsiteX1" fmla="*/ 141967 w 1843177"/>
              <a:gd name="connsiteY1" fmla="*/ 1020725 h 1775638"/>
              <a:gd name="connsiteX2" fmla="*/ 1843177 w 1843177"/>
              <a:gd name="connsiteY2" fmla="*/ 1775638 h 1775638"/>
              <a:gd name="connsiteX0" fmla="*/ 989484 w 1861354"/>
              <a:gd name="connsiteY0" fmla="*/ 0 h 1775638"/>
              <a:gd name="connsiteX1" fmla="*/ 160144 w 1861354"/>
              <a:gd name="connsiteY1" fmla="*/ 1020725 h 1775638"/>
              <a:gd name="connsiteX2" fmla="*/ 1861354 w 1861354"/>
              <a:gd name="connsiteY2" fmla="*/ 1775638 h 177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1354" h="1775638">
                <a:moveTo>
                  <a:pt x="989484" y="0"/>
                </a:moveTo>
                <a:cubicBezTo>
                  <a:pt x="-345788" y="182525"/>
                  <a:pt x="4200" y="735418"/>
                  <a:pt x="160144" y="1020725"/>
                </a:cubicBezTo>
                <a:cubicBezTo>
                  <a:pt x="316088" y="1306032"/>
                  <a:pt x="703291" y="1539949"/>
                  <a:pt x="1861354" y="177563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Vrije vorm 9"/>
          <p:cNvSpPr/>
          <p:nvPr/>
        </p:nvSpPr>
        <p:spPr>
          <a:xfrm flipH="1">
            <a:off x="4722761" y="2902517"/>
            <a:ext cx="1774821" cy="2252663"/>
          </a:xfrm>
          <a:custGeom>
            <a:avLst/>
            <a:gdLst>
              <a:gd name="connsiteX0" fmla="*/ 2831579 w 2831579"/>
              <a:gd name="connsiteY0" fmla="*/ 0 h 1765004"/>
              <a:gd name="connsiteX1" fmla="*/ 13951 w 2831579"/>
              <a:gd name="connsiteY1" fmla="*/ 659218 h 1765004"/>
              <a:gd name="connsiteX2" fmla="*/ 1949077 w 2831579"/>
              <a:gd name="connsiteY2" fmla="*/ 1765004 h 1765004"/>
              <a:gd name="connsiteX0" fmla="*/ 3158147 w 3158147"/>
              <a:gd name="connsiteY0" fmla="*/ 0 h 2311713"/>
              <a:gd name="connsiteX1" fmla="*/ 10910 w 3158147"/>
              <a:gd name="connsiteY1" fmla="*/ 2264735 h 2311713"/>
              <a:gd name="connsiteX2" fmla="*/ 2275645 w 3158147"/>
              <a:gd name="connsiteY2" fmla="*/ 1765004 h 2311713"/>
              <a:gd name="connsiteX0" fmla="*/ 3181574 w 3181574"/>
              <a:gd name="connsiteY0" fmla="*/ 0 h 2303543"/>
              <a:gd name="connsiteX1" fmla="*/ 34337 w 3181574"/>
              <a:gd name="connsiteY1" fmla="*/ 2264735 h 2303543"/>
              <a:gd name="connsiteX2" fmla="*/ 2299072 w 3181574"/>
              <a:gd name="connsiteY2" fmla="*/ 1765004 h 2303543"/>
              <a:gd name="connsiteX0" fmla="*/ 3181574 w 3181574"/>
              <a:gd name="connsiteY0" fmla="*/ 0 h 2369534"/>
              <a:gd name="connsiteX1" fmla="*/ 34337 w 3181574"/>
              <a:gd name="connsiteY1" fmla="*/ 2264735 h 2369534"/>
              <a:gd name="connsiteX2" fmla="*/ 2299072 w 3181574"/>
              <a:gd name="connsiteY2" fmla="*/ 1765004 h 2369534"/>
              <a:gd name="connsiteX0" fmla="*/ 3167992 w 3167992"/>
              <a:gd name="connsiteY0" fmla="*/ 0 h 2436565"/>
              <a:gd name="connsiteX1" fmla="*/ 20755 w 3167992"/>
              <a:gd name="connsiteY1" fmla="*/ 2264735 h 2436565"/>
              <a:gd name="connsiteX2" fmla="*/ 1955881 w 3167992"/>
              <a:gd name="connsiteY2" fmla="*/ 1935125 h 2436565"/>
              <a:gd name="connsiteX0" fmla="*/ 3147237 w 3147237"/>
              <a:gd name="connsiteY0" fmla="*/ 0 h 2507203"/>
              <a:gd name="connsiteX1" fmla="*/ 0 w 3147237"/>
              <a:gd name="connsiteY1" fmla="*/ 2264735 h 2507203"/>
              <a:gd name="connsiteX2" fmla="*/ 1935126 w 3147237"/>
              <a:gd name="connsiteY2" fmla="*/ 1935125 h 2507203"/>
              <a:gd name="connsiteX0" fmla="*/ 3149181 w 3574484"/>
              <a:gd name="connsiteY0" fmla="*/ 0 h 2432679"/>
              <a:gd name="connsiteX1" fmla="*/ 1944 w 3574484"/>
              <a:gd name="connsiteY1" fmla="*/ 2264735 h 2432679"/>
              <a:gd name="connsiteX2" fmla="*/ 3574484 w 3574484"/>
              <a:gd name="connsiteY2" fmla="*/ 1924493 h 2432679"/>
              <a:gd name="connsiteX0" fmla="*/ 1308669 w 1733972"/>
              <a:gd name="connsiteY0" fmla="*/ 0 h 2234984"/>
              <a:gd name="connsiteX1" fmla="*/ 22130 w 1733972"/>
              <a:gd name="connsiteY1" fmla="*/ 1913861 h 2234984"/>
              <a:gd name="connsiteX2" fmla="*/ 1733972 w 1733972"/>
              <a:gd name="connsiteY2" fmla="*/ 1924493 h 2234984"/>
              <a:gd name="connsiteX0" fmla="*/ 1349518 w 1774821"/>
              <a:gd name="connsiteY0" fmla="*/ 0 h 2252663"/>
              <a:gd name="connsiteX1" fmla="*/ 62979 w 1774821"/>
              <a:gd name="connsiteY1" fmla="*/ 1913861 h 2252663"/>
              <a:gd name="connsiteX2" fmla="*/ 1774821 w 1774821"/>
              <a:gd name="connsiteY2" fmla="*/ 1924493 h 2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821" h="2252663">
                <a:moveTo>
                  <a:pt x="1349518" y="0"/>
                </a:moveTo>
                <a:cubicBezTo>
                  <a:pt x="14246" y="182525"/>
                  <a:pt x="-114231" y="1539949"/>
                  <a:pt x="62979" y="1913861"/>
                </a:cubicBezTo>
                <a:cubicBezTo>
                  <a:pt x="240189" y="2287773"/>
                  <a:pt x="957000" y="2433083"/>
                  <a:pt x="1774821" y="192449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 10"/>
          <p:cNvSpPr/>
          <p:nvPr/>
        </p:nvSpPr>
        <p:spPr>
          <a:xfrm flipH="1">
            <a:off x="4297413" y="2877498"/>
            <a:ext cx="836803" cy="3051544"/>
          </a:xfrm>
          <a:custGeom>
            <a:avLst/>
            <a:gdLst>
              <a:gd name="connsiteX0" fmla="*/ 2831579 w 2831579"/>
              <a:gd name="connsiteY0" fmla="*/ 0 h 1765004"/>
              <a:gd name="connsiteX1" fmla="*/ 13951 w 2831579"/>
              <a:gd name="connsiteY1" fmla="*/ 659218 h 1765004"/>
              <a:gd name="connsiteX2" fmla="*/ 1949077 w 2831579"/>
              <a:gd name="connsiteY2" fmla="*/ 1765004 h 1765004"/>
              <a:gd name="connsiteX0" fmla="*/ 2818994 w 2818994"/>
              <a:gd name="connsiteY0" fmla="*/ 0 h 2052084"/>
              <a:gd name="connsiteX1" fmla="*/ 1366 w 2818994"/>
              <a:gd name="connsiteY1" fmla="*/ 659218 h 2052084"/>
              <a:gd name="connsiteX2" fmla="*/ 2500018 w 2818994"/>
              <a:gd name="connsiteY2" fmla="*/ 2052084 h 2052084"/>
              <a:gd name="connsiteX0" fmla="*/ 2826707 w 3698577"/>
              <a:gd name="connsiteY0" fmla="*/ 0 h 1775638"/>
              <a:gd name="connsiteX1" fmla="*/ 9079 w 3698577"/>
              <a:gd name="connsiteY1" fmla="*/ 659218 h 1775638"/>
              <a:gd name="connsiteX2" fmla="*/ 3698577 w 3698577"/>
              <a:gd name="connsiteY2" fmla="*/ 1775638 h 1775638"/>
              <a:gd name="connsiteX0" fmla="*/ 2817632 w 3689502"/>
              <a:gd name="connsiteY0" fmla="*/ 0 h 1775638"/>
              <a:gd name="connsiteX1" fmla="*/ 4 w 3689502"/>
              <a:gd name="connsiteY1" fmla="*/ 659218 h 1775638"/>
              <a:gd name="connsiteX2" fmla="*/ 3689502 w 3689502"/>
              <a:gd name="connsiteY2" fmla="*/ 1775638 h 1775638"/>
              <a:gd name="connsiteX0" fmla="*/ 879005 w 1750875"/>
              <a:gd name="connsiteY0" fmla="*/ 0 h 1775638"/>
              <a:gd name="connsiteX1" fmla="*/ 124093 w 1750875"/>
              <a:gd name="connsiteY1" fmla="*/ 595423 h 1775638"/>
              <a:gd name="connsiteX2" fmla="*/ 1750875 w 1750875"/>
              <a:gd name="connsiteY2" fmla="*/ 1775638 h 1775638"/>
              <a:gd name="connsiteX0" fmla="*/ 926378 w 1798248"/>
              <a:gd name="connsiteY0" fmla="*/ 0 h 1775638"/>
              <a:gd name="connsiteX1" fmla="*/ 171466 w 1798248"/>
              <a:gd name="connsiteY1" fmla="*/ 595423 h 1775638"/>
              <a:gd name="connsiteX2" fmla="*/ 1798248 w 1798248"/>
              <a:gd name="connsiteY2" fmla="*/ 1775638 h 1775638"/>
              <a:gd name="connsiteX0" fmla="*/ 926378 w 1798248"/>
              <a:gd name="connsiteY0" fmla="*/ 0 h 1775638"/>
              <a:gd name="connsiteX1" fmla="*/ 171466 w 1798248"/>
              <a:gd name="connsiteY1" fmla="*/ 595423 h 1775638"/>
              <a:gd name="connsiteX2" fmla="*/ 1798248 w 1798248"/>
              <a:gd name="connsiteY2" fmla="*/ 1775638 h 1775638"/>
              <a:gd name="connsiteX0" fmla="*/ 971307 w 1843177"/>
              <a:gd name="connsiteY0" fmla="*/ 0 h 1775638"/>
              <a:gd name="connsiteX1" fmla="*/ 141967 w 1843177"/>
              <a:gd name="connsiteY1" fmla="*/ 1020725 h 1775638"/>
              <a:gd name="connsiteX2" fmla="*/ 1843177 w 1843177"/>
              <a:gd name="connsiteY2" fmla="*/ 1775638 h 1775638"/>
              <a:gd name="connsiteX0" fmla="*/ 989484 w 1861354"/>
              <a:gd name="connsiteY0" fmla="*/ 0 h 1775638"/>
              <a:gd name="connsiteX1" fmla="*/ 160144 w 1861354"/>
              <a:gd name="connsiteY1" fmla="*/ 1020725 h 1775638"/>
              <a:gd name="connsiteX2" fmla="*/ 1861354 w 1861354"/>
              <a:gd name="connsiteY2" fmla="*/ 1775638 h 1775638"/>
              <a:gd name="connsiteX0" fmla="*/ 955484 w 1412684"/>
              <a:gd name="connsiteY0" fmla="*/ 0 h 1977657"/>
              <a:gd name="connsiteX1" fmla="*/ 126144 w 1412684"/>
              <a:gd name="connsiteY1" fmla="*/ 1020725 h 1977657"/>
              <a:gd name="connsiteX2" fmla="*/ 1412684 w 1412684"/>
              <a:gd name="connsiteY2" fmla="*/ 1977657 h 1977657"/>
              <a:gd name="connsiteX0" fmla="*/ 955484 w 1436435"/>
              <a:gd name="connsiteY0" fmla="*/ 0 h 2095327"/>
              <a:gd name="connsiteX1" fmla="*/ 126144 w 1436435"/>
              <a:gd name="connsiteY1" fmla="*/ 1020725 h 2095327"/>
              <a:gd name="connsiteX2" fmla="*/ 1412684 w 1436435"/>
              <a:gd name="connsiteY2" fmla="*/ 1977657 h 2095327"/>
              <a:gd name="connsiteX0" fmla="*/ 842965 w 1327372"/>
              <a:gd name="connsiteY0" fmla="*/ 0 h 2614880"/>
              <a:gd name="connsiteX1" fmla="*/ 215643 w 1327372"/>
              <a:gd name="connsiteY1" fmla="*/ 2488018 h 2614880"/>
              <a:gd name="connsiteX2" fmla="*/ 1300165 w 1327372"/>
              <a:gd name="connsiteY2" fmla="*/ 1977657 h 2614880"/>
              <a:gd name="connsiteX0" fmla="*/ 942292 w 1432549"/>
              <a:gd name="connsiteY0" fmla="*/ 0 h 2592073"/>
              <a:gd name="connsiteX1" fmla="*/ 314970 w 1432549"/>
              <a:gd name="connsiteY1" fmla="*/ 2488018 h 2592073"/>
              <a:gd name="connsiteX2" fmla="*/ 1399492 w 1432549"/>
              <a:gd name="connsiteY2" fmla="*/ 1977657 h 2592073"/>
              <a:gd name="connsiteX0" fmla="*/ 709709 w 1226553"/>
              <a:gd name="connsiteY0" fmla="*/ 0 h 3094335"/>
              <a:gd name="connsiteX1" fmla="*/ 603383 w 1226553"/>
              <a:gd name="connsiteY1" fmla="*/ 3040911 h 3094335"/>
              <a:gd name="connsiteX2" fmla="*/ 1166909 w 1226553"/>
              <a:gd name="connsiteY2" fmla="*/ 1977657 h 3094335"/>
              <a:gd name="connsiteX0" fmla="*/ 651178 w 1189749"/>
              <a:gd name="connsiteY0" fmla="*/ 0 h 3104457"/>
              <a:gd name="connsiteX1" fmla="*/ 725606 w 1189749"/>
              <a:gd name="connsiteY1" fmla="*/ 3051544 h 3104457"/>
              <a:gd name="connsiteX2" fmla="*/ 1108378 w 1189749"/>
              <a:gd name="connsiteY2" fmla="*/ 1977657 h 3104457"/>
              <a:gd name="connsiteX0" fmla="*/ 659268 w 1202603"/>
              <a:gd name="connsiteY0" fmla="*/ 0 h 3051544"/>
              <a:gd name="connsiteX1" fmla="*/ 733696 w 1202603"/>
              <a:gd name="connsiteY1" fmla="*/ 3051544 h 3051544"/>
              <a:gd name="connsiteX2" fmla="*/ 1116468 w 1202603"/>
              <a:gd name="connsiteY2" fmla="*/ 1977657 h 3051544"/>
              <a:gd name="connsiteX0" fmla="*/ 659268 w 1157650"/>
              <a:gd name="connsiteY0" fmla="*/ 0 h 3051544"/>
              <a:gd name="connsiteX1" fmla="*/ 733696 w 1157650"/>
              <a:gd name="connsiteY1" fmla="*/ 3051544 h 3051544"/>
              <a:gd name="connsiteX2" fmla="*/ 1116468 w 1157650"/>
              <a:gd name="connsiteY2" fmla="*/ 1977657 h 3051544"/>
              <a:gd name="connsiteX0" fmla="*/ 338421 w 836803"/>
              <a:gd name="connsiteY0" fmla="*/ 0 h 3051544"/>
              <a:gd name="connsiteX1" fmla="*/ 412849 w 836803"/>
              <a:gd name="connsiteY1" fmla="*/ 3051544 h 3051544"/>
              <a:gd name="connsiteX2" fmla="*/ 795621 w 836803"/>
              <a:gd name="connsiteY2" fmla="*/ 1977657 h 30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803" h="3051544">
                <a:moveTo>
                  <a:pt x="338421" y="0"/>
                </a:moveTo>
                <a:cubicBezTo>
                  <a:pt x="-263205" y="724785"/>
                  <a:pt x="49569" y="3051543"/>
                  <a:pt x="412849" y="3051544"/>
                </a:cubicBezTo>
                <a:cubicBezTo>
                  <a:pt x="776129" y="3051545"/>
                  <a:pt x="913464" y="2507511"/>
                  <a:pt x="795621" y="197765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rije vorm 6"/>
          <p:cNvSpPr/>
          <p:nvPr/>
        </p:nvSpPr>
        <p:spPr>
          <a:xfrm>
            <a:off x="4295553" y="3795823"/>
            <a:ext cx="276447" cy="723014"/>
          </a:xfrm>
          <a:custGeom>
            <a:avLst/>
            <a:gdLst>
              <a:gd name="connsiteX0" fmla="*/ 0 w 276447"/>
              <a:gd name="connsiteY0" fmla="*/ 723014 h 723014"/>
              <a:gd name="connsiteX1" fmla="*/ 191387 w 276447"/>
              <a:gd name="connsiteY1" fmla="*/ 404037 h 723014"/>
              <a:gd name="connsiteX2" fmla="*/ 276447 w 276447"/>
              <a:gd name="connsiteY2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47" h="723014">
                <a:moveTo>
                  <a:pt x="0" y="723014"/>
                </a:moveTo>
                <a:cubicBezTo>
                  <a:pt x="72656" y="623776"/>
                  <a:pt x="145313" y="524539"/>
                  <a:pt x="191387" y="404037"/>
                </a:cubicBezTo>
                <a:cubicBezTo>
                  <a:pt x="237462" y="283535"/>
                  <a:pt x="256954" y="141767"/>
                  <a:pt x="276447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Vrije vorm 12"/>
          <p:cNvSpPr/>
          <p:nvPr/>
        </p:nvSpPr>
        <p:spPr>
          <a:xfrm rot="1628073" flipH="1">
            <a:off x="4433921" y="2876189"/>
            <a:ext cx="276447" cy="723014"/>
          </a:xfrm>
          <a:custGeom>
            <a:avLst/>
            <a:gdLst>
              <a:gd name="connsiteX0" fmla="*/ 0 w 276447"/>
              <a:gd name="connsiteY0" fmla="*/ 723014 h 723014"/>
              <a:gd name="connsiteX1" fmla="*/ 191387 w 276447"/>
              <a:gd name="connsiteY1" fmla="*/ 404037 h 723014"/>
              <a:gd name="connsiteX2" fmla="*/ 276447 w 276447"/>
              <a:gd name="connsiteY2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47" h="723014">
                <a:moveTo>
                  <a:pt x="0" y="723014"/>
                </a:moveTo>
                <a:cubicBezTo>
                  <a:pt x="72656" y="623776"/>
                  <a:pt x="145313" y="524539"/>
                  <a:pt x="191387" y="404037"/>
                </a:cubicBezTo>
                <a:cubicBezTo>
                  <a:pt x="237462" y="283535"/>
                  <a:pt x="256954" y="141767"/>
                  <a:pt x="276447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4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2873</TotalTime>
  <Words>250</Words>
  <Application>Microsoft Office PowerPoint</Application>
  <PresentationFormat>Pokaz na ekranie (4:3)</PresentationFormat>
  <Paragraphs>143</Paragraphs>
  <Slides>13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Corporate-KU Leuven-Liggend-Achtergrond Wit</vt:lpstr>
      <vt:lpstr>Lean design game</vt:lpstr>
      <vt:lpstr>Content</vt:lpstr>
      <vt:lpstr>1. A serious game</vt:lpstr>
      <vt:lpstr>2. Aims of the game</vt:lpstr>
      <vt:lpstr>3. Product</vt:lpstr>
      <vt:lpstr>4. Game</vt:lpstr>
      <vt:lpstr>5. Literature</vt:lpstr>
      <vt:lpstr>6. Orders</vt:lpstr>
      <vt:lpstr>7. Start layout</vt:lpstr>
      <vt:lpstr>8. Team board</vt:lpstr>
      <vt:lpstr>9. Dashboard</vt:lpstr>
      <vt:lpstr>9. Dashboard</vt:lpstr>
      <vt:lpstr>Start!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Bercik</cp:lastModifiedBy>
  <cp:revision>135</cp:revision>
  <cp:lastPrinted>2016-08-31T12:20:35Z</cp:lastPrinted>
  <dcterms:created xsi:type="dcterms:W3CDTF">2012-07-10T07:57:57Z</dcterms:created>
  <dcterms:modified xsi:type="dcterms:W3CDTF">2017-08-28T18:44:53Z</dcterms:modified>
</cp:coreProperties>
</file>