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47" r:id="rId4"/>
    <p:sldId id="259" r:id="rId5"/>
    <p:sldId id="324" r:id="rId6"/>
    <p:sldId id="326" r:id="rId7"/>
    <p:sldId id="328" r:id="rId8"/>
    <p:sldId id="346" r:id="rId9"/>
    <p:sldId id="327" r:id="rId10"/>
    <p:sldId id="338" r:id="rId11"/>
    <p:sldId id="329" r:id="rId12"/>
    <p:sldId id="331" r:id="rId13"/>
    <p:sldId id="330" r:id="rId14"/>
    <p:sldId id="332" r:id="rId15"/>
    <p:sldId id="333" r:id="rId16"/>
    <p:sldId id="343" r:id="rId17"/>
    <p:sldId id="344" r:id="rId18"/>
    <p:sldId id="345" r:id="rId19"/>
    <p:sldId id="335" r:id="rId20"/>
    <p:sldId id="336" r:id="rId21"/>
    <p:sldId id="337" r:id="rId22"/>
    <p:sldId id="341" r:id="rId23"/>
    <p:sldId id="342" r:id="rId24"/>
    <p:sldId id="258" r:id="rId25"/>
  </p:sldIdLst>
  <p:sldSz cx="9144000" cy="6858000" type="screen4x3"/>
  <p:notesSz cx="6797675" cy="9926638"/>
  <p:custDataLst>
    <p:tags r:id="rId28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E5"/>
    <a:srgbClr val="116E8A"/>
    <a:srgbClr val="1D8DB0"/>
    <a:srgbClr val="147694"/>
    <a:srgbClr val="177E9D"/>
    <a:srgbClr val="00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8129" autoAdjust="0"/>
  </p:normalViewPr>
  <p:slideViewPr>
    <p:cSldViewPr snapToObjects="1" showGuides="1">
      <p:cViewPr varScale="1">
        <p:scale>
          <a:sx n="86" d="100"/>
          <a:sy n="86" d="100"/>
        </p:scale>
        <p:origin x="1506" y="78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 snapToObjects="1" showGuides="1">
      <p:cViewPr varScale="1">
        <p:scale>
          <a:sx n="53" d="100"/>
          <a:sy n="53" d="100"/>
        </p:scale>
        <p:origin x="1632" y="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27/02/2017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27/02/2017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0" y="4689750"/>
            <a:ext cx="5709333" cy="4494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5744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0275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6180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6238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2929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301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836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52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4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000" y="332656"/>
            <a:ext cx="581608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4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636000" y="6399116"/>
            <a:ext cx="936000" cy="288000"/>
          </a:xfrm>
        </p:spPr>
        <p:txBody>
          <a:bodyPr/>
          <a:lstStyle>
            <a:lvl1pPr>
              <a:defRPr sz="1400"/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dianummer 4"/>
          <p:cNvSpPr txBox="1">
            <a:spLocks/>
          </p:cNvSpPr>
          <p:nvPr userDrawn="1"/>
        </p:nvSpPr>
        <p:spPr>
          <a:xfrm>
            <a:off x="7380312" y="6578673"/>
            <a:ext cx="1493688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BE"/>
            </a:defPPr>
            <a:lvl1pPr marL="0" algn="r" defTabSz="914400" rtl="0" eaLnBrk="1" latinLnBrk="0" hangingPunct="1">
              <a:defRPr sz="14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000" dirty="0" smtClean="0"/>
              <a:t>Technologiecampus</a:t>
            </a:r>
            <a:endParaRPr lang="nl-BE" sz="1000" baseline="0" dirty="0" smtClean="0"/>
          </a:p>
          <a:p>
            <a:pPr algn="ctr"/>
            <a:r>
              <a:rPr lang="nl-BE" sz="1000" baseline="0" dirty="0" smtClean="0"/>
              <a:t>Gent &amp; Aalst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416694" y="639911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870A9E4-E93D-4A86-8897-8F7616933DD4}" type="datetime1">
              <a:rPr lang="nl-BE" smtClean="0"/>
              <a:t>27/02/2017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40264" y="6399116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39911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grpSp>
        <p:nvGrpSpPr>
          <p:cNvPr id="13" name="Groep 12"/>
          <p:cNvGrpSpPr/>
          <p:nvPr userDrawn="1"/>
        </p:nvGrpSpPr>
        <p:grpSpPr>
          <a:xfrm>
            <a:off x="7223445" y="116632"/>
            <a:ext cx="1789569" cy="1949574"/>
            <a:chOff x="1347527" y="764704"/>
            <a:chExt cx="1789569" cy="1949574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347528" y="980728"/>
              <a:ext cx="178117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Erasmus+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Project LEAN 2015-2017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Lean Design Game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developed by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Ignace Martens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KU Leuven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Immagine 2" descr="Logo-LEAN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 b="4120"/>
            <a:stretch/>
          </p:blipFill>
          <p:spPr bwMode="auto">
            <a:xfrm>
              <a:off x="1347527" y="764704"/>
              <a:ext cx="1789569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i="0" u="none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b="0" i="0" u="none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L</a:t>
            </a:r>
            <a:r>
              <a:rPr lang="nl-BE" dirty="0" err="1" smtClean="0"/>
              <a:t>ean</a:t>
            </a:r>
            <a:r>
              <a:rPr lang="nl-BE" dirty="0" smtClean="0"/>
              <a:t> design game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Support</a:t>
            </a:r>
            <a:endParaRPr lang="nl-BE" dirty="0"/>
          </a:p>
        </p:txBody>
      </p:sp>
      <p:grpSp>
        <p:nvGrpSpPr>
          <p:cNvPr id="4" name="Groep 3"/>
          <p:cNvGrpSpPr/>
          <p:nvPr/>
        </p:nvGrpSpPr>
        <p:grpSpPr>
          <a:xfrm>
            <a:off x="7225663" y="116632"/>
            <a:ext cx="1789569" cy="1733550"/>
            <a:chOff x="1347527" y="980728"/>
            <a:chExt cx="1789569" cy="173355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347528" y="980728"/>
              <a:ext cx="178117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Erasmus+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Project LEAN 2015-2017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Lean Design Game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developed by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Ignace Martens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KU Leuven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Immagine 2" descr="Logo-LEA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 b="4120"/>
            <a:stretch/>
          </p:blipFill>
          <p:spPr bwMode="auto">
            <a:xfrm>
              <a:off x="1347527" y="980728"/>
              <a:ext cx="1789569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Platforms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	</a:t>
            </a:r>
            <a:endParaRPr lang="nl-BE" dirty="0"/>
          </a:p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10</a:t>
            </a:fld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91663"/>
              </p:ext>
            </p:extLst>
          </p:nvPr>
        </p:nvGraphicFramePr>
        <p:xfrm>
          <a:off x="539999" y="1988840"/>
          <a:ext cx="80644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50"/>
                <a:gridCol w="2688150"/>
                <a:gridCol w="268815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Segment</a:t>
                      </a:r>
                      <a:r>
                        <a:rPr lang="nl-BE" baseline="0" dirty="0" smtClean="0"/>
                        <a:t>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Segment 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Segment 3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City delivery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B2B delivery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International transport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Small</a:t>
                      </a:r>
                      <a:r>
                        <a:rPr lang="nl-BE" baseline="0" dirty="0" smtClean="0"/>
                        <a:t> volumes, </a:t>
                      </a:r>
                      <a:r>
                        <a:rPr lang="nl-BE" baseline="0" dirty="0" err="1" smtClean="0"/>
                        <a:t>manoeuvrability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Medium volumes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High volumes, long </a:t>
                      </a:r>
                      <a:r>
                        <a:rPr lang="nl-BE" dirty="0" err="1" smtClean="0"/>
                        <a:t>distances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Order 1, 3, 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Order</a:t>
                      </a:r>
                      <a:r>
                        <a:rPr lang="nl-BE" baseline="0" dirty="0" smtClean="0"/>
                        <a:t> 2, 6, 9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Order 4, 7, 8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76" y="4106612"/>
            <a:ext cx="2272024" cy="119631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294" y="4106612"/>
            <a:ext cx="2790808" cy="118814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106612"/>
            <a:ext cx="2861840" cy="11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</a:t>
            </a:r>
            <a:r>
              <a:rPr lang="nl-BE" dirty="0" smtClean="0"/>
              <a:t>. </a:t>
            </a:r>
            <a:r>
              <a:rPr lang="nl-BE" dirty="0" err="1" smtClean="0"/>
              <a:t>Standardisation</a:t>
            </a:r>
            <a:r>
              <a:rPr lang="nl-BE" dirty="0" smtClean="0"/>
              <a:t> of </a:t>
            </a:r>
            <a:r>
              <a:rPr lang="nl-BE" dirty="0" err="1" smtClean="0"/>
              <a:t>refrigerators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Can all refrigerators from those 3 catalogues be used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What is the advantage of reducing the number of different refrigerators to choose from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What can we do to reduce the number of different refrigerators to choose from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Is it necessary for each new order to calculate the required cooling power?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61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35143" r="40432" b="19467"/>
          <a:stretch/>
        </p:blipFill>
        <p:spPr bwMode="auto">
          <a:xfrm>
            <a:off x="538723" y="1556792"/>
            <a:ext cx="6769581" cy="42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</a:t>
            </a:r>
            <a:r>
              <a:rPr lang="nl-BE" dirty="0" smtClean="0"/>
              <a:t>. </a:t>
            </a:r>
            <a:r>
              <a:rPr lang="nl-BE" dirty="0" err="1" smtClean="0"/>
              <a:t>Standardisation</a:t>
            </a:r>
            <a:r>
              <a:rPr lang="nl-BE" dirty="0" smtClean="0"/>
              <a:t> of </a:t>
            </a:r>
            <a:r>
              <a:rPr lang="nl-BE" dirty="0" err="1" smtClean="0"/>
              <a:t>refrigerators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88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</a:t>
            </a:r>
            <a:r>
              <a:rPr lang="nl-BE" dirty="0" smtClean="0"/>
              <a:t>. </a:t>
            </a:r>
            <a:r>
              <a:rPr lang="nl-BE" dirty="0" err="1" smtClean="0"/>
              <a:t>Standardisation</a:t>
            </a:r>
            <a:r>
              <a:rPr lang="nl-BE" dirty="0" smtClean="0"/>
              <a:t> of </a:t>
            </a:r>
            <a:r>
              <a:rPr lang="nl-BE" dirty="0" err="1" smtClean="0"/>
              <a:t>refrigerators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35147" r="40321" b="19319"/>
          <a:stretch/>
        </p:blipFill>
        <p:spPr bwMode="auto">
          <a:xfrm>
            <a:off x="544411" y="1556792"/>
            <a:ext cx="6763893" cy="42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3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</a:t>
            </a:r>
            <a:r>
              <a:rPr lang="nl-BE" dirty="0" smtClean="0"/>
              <a:t>. </a:t>
            </a:r>
            <a:r>
              <a:rPr lang="nl-BE" dirty="0"/>
              <a:t>C</a:t>
            </a:r>
            <a:r>
              <a:rPr lang="nl-BE" dirty="0" smtClean="0"/>
              <a:t>ommunication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With which activity do we still </a:t>
            </a:r>
            <a:r>
              <a:rPr lang="en-US" dirty="0" smtClean="0"/>
              <a:t>lose </a:t>
            </a:r>
            <a:r>
              <a:rPr lang="en-US" dirty="0"/>
              <a:t>a lot of time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Is it possible to know in advance which information is needed by each design department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Is it possible to deliver these data earlier to those design departments?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28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15793" r="57657" b="7852"/>
          <a:stretch/>
        </p:blipFill>
        <p:spPr bwMode="auto">
          <a:xfrm>
            <a:off x="2669822" y="1196752"/>
            <a:ext cx="3702378" cy="515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</a:t>
            </a:r>
            <a:r>
              <a:rPr lang="nl-BE" dirty="0" smtClean="0"/>
              <a:t>. </a:t>
            </a:r>
            <a:r>
              <a:rPr lang="nl-BE" dirty="0"/>
              <a:t>C</a:t>
            </a:r>
            <a:r>
              <a:rPr lang="nl-BE" dirty="0" smtClean="0"/>
              <a:t>ommunication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76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</a:t>
            </a:r>
            <a:r>
              <a:rPr lang="nl-BE" dirty="0" smtClean="0"/>
              <a:t>. </a:t>
            </a:r>
            <a:r>
              <a:rPr lang="nl-BE" dirty="0"/>
              <a:t>C</a:t>
            </a:r>
            <a:r>
              <a:rPr lang="nl-BE" dirty="0" smtClean="0"/>
              <a:t>ommunication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16</a:t>
            </a:fld>
            <a:endParaRPr lang="nl-BE" dirty="0"/>
          </a:p>
        </p:txBody>
      </p:sp>
      <p:pic>
        <p:nvPicPr>
          <p:cNvPr id="7" name="Picture 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15714" r="57811" b="7951"/>
          <a:stretch/>
        </p:blipFill>
        <p:spPr bwMode="auto">
          <a:xfrm>
            <a:off x="2592963" y="1124744"/>
            <a:ext cx="3779237" cy="520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</a:t>
            </a:r>
            <a:r>
              <a:rPr lang="nl-BE" dirty="0" smtClean="0"/>
              <a:t>. </a:t>
            </a:r>
            <a:r>
              <a:rPr lang="nl-BE" dirty="0"/>
              <a:t>C</a:t>
            </a:r>
            <a:r>
              <a:rPr lang="nl-BE" dirty="0" smtClean="0"/>
              <a:t>ommunication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9" t="31601" r="29929" b="8531"/>
          <a:stretch/>
        </p:blipFill>
        <p:spPr bwMode="auto">
          <a:xfrm>
            <a:off x="1139815" y="1340768"/>
            <a:ext cx="5736441" cy="472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4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</a:t>
            </a:r>
            <a:r>
              <a:rPr lang="nl-BE" dirty="0" smtClean="0"/>
              <a:t>. </a:t>
            </a:r>
            <a:r>
              <a:rPr lang="nl-BE" dirty="0"/>
              <a:t>C</a:t>
            </a:r>
            <a:r>
              <a:rPr lang="nl-BE" dirty="0" smtClean="0"/>
              <a:t>ommunication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18</a:t>
            </a:fld>
            <a:endParaRPr lang="nl-B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t="30987" r="31545" b="14029"/>
          <a:stretch/>
        </p:blipFill>
        <p:spPr bwMode="auto">
          <a:xfrm>
            <a:off x="1139815" y="1349998"/>
            <a:ext cx="5736441" cy="471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</a:t>
            </a:r>
            <a:r>
              <a:rPr lang="nl-BE" dirty="0" smtClean="0"/>
              <a:t>. </a:t>
            </a:r>
            <a:r>
              <a:rPr lang="nl-BE" dirty="0" err="1" smtClean="0"/>
              <a:t>Postponing</a:t>
            </a:r>
            <a:r>
              <a:rPr lang="nl-BE" dirty="0" smtClean="0"/>
              <a:t> design </a:t>
            </a:r>
            <a:r>
              <a:rPr lang="nl-BE" dirty="0" err="1" smtClean="0"/>
              <a:t>decisions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= </a:t>
            </a:r>
            <a:r>
              <a:rPr lang="en-US" dirty="0" smtClean="0"/>
              <a:t>aspect of Set-Based </a:t>
            </a:r>
            <a:r>
              <a:rPr lang="en-US" dirty="0" smtClean="0"/>
              <a:t>Concurrent Engineering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Are our final designs optimal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Are you sure no better designs are possible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Did we try and evaluate alternative designs until now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Can we decide on the best possible design in advance and without making calculations?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05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/>
              <a:t>Improvement</a:t>
            </a:r>
            <a:r>
              <a:rPr lang="nl-BE" dirty="0" smtClean="0"/>
              <a:t> actions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Are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satisfied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this</a:t>
            </a:r>
            <a:r>
              <a:rPr lang="nl-BE" dirty="0" smtClean="0"/>
              <a:t> way of </a:t>
            </a:r>
            <a:r>
              <a:rPr lang="nl-BE" dirty="0" err="1" smtClean="0"/>
              <a:t>designing</a:t>
            </a:r>
            <a:r>
              <a:rPr lang="nl-BE" dirty="0" smtClean="0"/>
              <a:t> a truck?</a:t>
            </a:r>
          </a:p>
          <a:p>
            <a:endParaRPr lang="nl-BE" dirty="0" smtClean="0"/>
          </a:p>
          <a:p>
            <a:r>
              <a:rPr lang="nl-BE" dirty="0" err="1" smtClean="0"/>
              <a:t>What</a:t>
            </a:r>
            <a:r>
              <a:rPr lang="nl-BE" dirty="0" smtClean="0"/>
              <a:t> kind of </a:t>
            </a:r>
            <a:r>
              <a:rPr lang="nl-BE" dirty="0" err="1" smtClean="0"/>
              <a:t>problems</a:t>
            </a:r>
            <a:r>
              <a:rPr lang="nl-BE" dirty="0" smtClean="0"/>
              <a:t> </a:t>
            </a:r>
            <a:r>
              <a:rPr lang="nl-BE" dirty="0" err="1" smtClean="0"/>
              <a:t>did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face </a:t>
            </a:r>
            <a:r>
              <a:rPr lang="nl-BE" dirty="0" err="1" smtClean="0"/>
              <a:t>during</a:t>
            </a:r>
            <a:r>
              <a:rPr lang="nl-BE" dirty="0" smtClean="0"/>
              <a:t>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round</a:t>
            </a:r>
            <a:r>
              <a:rPr lang="nl-BE" dirty="0" smtClean="0"/>
              <a:t>?</a:t>
            </a:r>
          </a:p>
          <a:p>
            <a:pPr lvl="1"/>
            <a:r>
              <a:rPr lang="nl-BE" dirty="0" smtClean="0"/>
              <a:t>Writ</a:t>
            </a:r>
            <a:r>
              <a:rPr lang="nl-BE" dirty="0" smtClean="0"/>
              <a:t>e down on a </a:t>
            </a:r>
            <a:r>
              <a:rPr lang="nl-BE" dirty="0" err="1" smtClean="0"/>
              <a:t>PostIt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put </a:t>
            </a:r>
            <a:r>
              <a:rPr lang="nl-BE" dirty="0" err="1" smtClean="0"/>
              <a:t>it</a:t>
            </a:r>
            <a:r>
              <a:rPr lang="nl-BE" dirty="0" smtClean="0"/>
              <a:t> on a board</a:t>
            </a:r>
          </a:p>
          <a:p>
            <a:pPr lvl="1"/>
            <a:r>
              <a:rPr lang="nl-BE" dirty="0" smtClean="0"/>
              <a:t>G</a:t>
            </a:r>
            <a:r>
              <a:rPr lang="nl-BE" dirty="0" smtClean="0"/>
              <a:t>roup </a:t>
            </a:r>
            <a:r>
              <a:rPr lang="nl-BE" dirty="0" err="1" smtClean="0"/>
              <a:t>similar</a:t>
            </a:r>
            <a:r>
              <a:rPr lang="nl-BE" dirty="0" smtClean="0"/>
              <a:t>/</a:t>
            </a:r>
            <a:r>
              <a:rPr lang="nl-BE" dirty="0" err="1" smtClean="0"/>
              <a:t>related</a:t>
            </a:r>
            <a:r>
              <a:rPr lang="nl-BE" dirty="0" smtClean="0"/>
              <a:t> </a:t>
            </a:r>
            <a:r>
              <a:rPr lang="nl-BE" dirty="0" err="1" smtClean="0"/>
              <a:t>problems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 </a:t>
            </a:r>
            <a:r>
              <a:rPr lang="nl-BE" dirty="0" err="1" smtClean="0"/>
              <a:t>you</a:t>
            </a:r>
            <a:r>
              <a:rPr lang="nl-BE" dirty="0" smtClean="0"/>
              <a:t> have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improvement</a:t>
            </a:r>
            <a:r>
              <a:rPr lang="nl-BE" dirty="0" smtClean="0"/>
              <a:t> action in mind?</a:t>
            </a:r>
            <a:endParaRPr lang="nl-BE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</a:t>
            </a:r>
            <a:r>
              <a:rPr lang="nl-BE" dirty="0" smtClean="0"/>
              <a:t>. </a:t>
            </a:r>
            <a:r>
              <a:rPr lang="nl-BE" dirty="0" err="1" smtClean="0"/>
              <a:t>Postponing</a:t>
            </a:r>
            <a:r>
              <a:rPr lang="nl-BE" dirty="0" smtClean="0"/>
              <a:t> design </a:t>
            </a:r>
            <a:r>
              <a:rPr lang="nl-BE" dirty="0" err="1" smtClean="0"/>
              <a:t>decisions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e.g. p</a:t>
            </a:r>
            <a:r>
              <a:rPr lang="nl-BE" dirty="0" smtClean="0"/>
              <a:t>latform </a:t>
            </a:r>
            <a:r>
              <a:rPr lang="nl-BE" dirty="0" smtClean="0"/>
              <a:t>2 truck </a:t>
            </a:r>
            <a:r>
              <a:rPr lang="nl-BE" dirty="0" err="1" smtClean="0"/>
              <a:t>with</a:t>
            </a:r>
            <a:r>
              <a:rPr lang="nl-BE" dirty="0" smtClean="0"/>
              <a:t> 120cm³ container at 2°C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20</a:t>
            </a:fld>
            <a:endParaRPr lang="nl-BE" dirty="0"/>
          </a:p>
        </p:txBody>
      </p:sp>
      <p:pic>
        <p:nvPicPr>
          <p:cNvPr id="7" name="Afbeelding 6"/>
          <p:cNvPicPr/>
          <p:nvPr/>
        </p:nvPicPr>
        <p:blipFill rotWithShape="1">
          <a:blip r:embed="rId3"/>
          <a:srcRect l="26852" t="46090" r="26323" b="20926"/>
          <a:stretch/>
        </p:blipFill>
        <p:spPr bwMode="auto">
          <a:xfrm>
            <a:off x="2699792" y="1988840"/>
            <a:ext cx="3744416" cy="1554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28960" r="50000" b="46509"/>
          <a:stretch/>
        </p:blipFill>
        <p:spPr bwMode="auto">
          <a:xfrm>
            <a:off x="1300741" y="3789040"/>
            <a:ext cx="6542517" cy="210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7630" y="2304231"/>
            <a:ext cx="140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>
                <a:solidFill>
                  <a:srgbClr val="FF0000"/>
                </a:solidFill>
              </a:rPr>
              <a:t>Refrigerator</a:t>
            </a:r>
            <a:endParaRPr lang="nl-BE" dirty="0" smtClean="0">
              <a:solidFill>
                <a:srgbClr val="FF0000"/>
              </a:solidFill>
            </a:endParaRPr>
          </a:p>
          <a:p>
            <a:pPr algn="ctr"/>
            <a:r>
              <a:rPr lang="nl-BE" dirty="0">
                <a:solidFill>
                  <a:srgbClr val="FF0000"/>
                </a:solidFill>
              </a:rPr>
              <a:t>i</a:t>
            </a:r>
            <a:r>
              <a:rPr lang="nl-BE" dirty="0" smtClean="0">
                <a:solidFill>
                  <a:srgbClr val="FF0000"/>
                </a:solidFill>
              </a:rPr>
              <a:t>n front of</a:t>
            </a:r>
          </a:p>
          <a:p>
            <a:pPr algn="ctr"/>
            <a:r>
              <a:rPr lang="nl-BE" dirty="0" smtClean="0">
                <a:solidFill>
                  <a:srgbClr val="FF0000"/>
                </a:solidFill>
              </a:rPr>
              <a:t>container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</a:t>
            </a:r>
            <a:r>
              <a:rPr lang="nl-BE" dirty="0" smtClean="0"/>
              <a:t>. </a:t>
            </a:r>
            <a:r>
              <a:rPr lang="nl-BE" dirty="0" err="1" smtClean="0"/>
              <a:t>Postponing</a:t>
            </a:r>
            <a:r>
              <a:rPr lang="nl-BE" dirty="0" smtClean="0"/>
              <a:t> design </a:t>
            </a:r>
            <a:r>
              <a:rPr lang="nl-BE" dirty="0" err="1" smtClean="0"/>
              <a:t>decisions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e.g. p</a:t>
            </a:r>
            <a:r>
              <a:rPr lang="nl-BE" dirty="0" smtClean="0"/>
              <a:t>latform </a:t>
            </a:r>
            <a:r>
              <a:rPr lang="nl-BE" dirty="0"/>
              <a:t>2 truck </a:t>
            </a:r>
            <a:r>
              <a:rPr lang="nl-BE" dirty="0" err="1"/>
              <a:t>with</a:t>
            </a:r>
            <a:r>
              <a:rPr lang="nl-BE" dirty="0"/>
              <a:t> 120cm³ container at 2°C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21</a:t>
            </a:fld>
            <a:endParaRPr lang="nl-BE" dirty="0"/>
          </a:p>
        </p:txBody>
      </p:sp>
      <p:pic>
        <p:nvPicPr>
          <p:cNvPr id="5" name="Afbeelding 4"/>
          <p:cNvPicPr/>
          <p:nvPr/>
        </p:nvPicPr>
        <p:blipFill rotWithShape="1">
          <a:blip r:embed="rId3"/>
          <a:srcRect l="33069" t="47972" r="24339" b="24750"/>
          <a:stretch/>
        </p:blipFill>
        <p:spPr bwMode="auto">
          <a:xfrm>
            <a:off x="2633712" y="2113330"/>
            <a:ext cx="3938372" cy="1447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55195" r="50000" b="20217"/>
          <a:stretch/>
        </p:blipFill>
        <p:spPr bwMode="auto">
          <a:xfrm>
            <a:off x="1302164" y="3790780"/>
            <a:ext cx="6542517" cy="210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57630" y="2304231"/>
            <a:ext cx="140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>
                <a:solidFill>
                  <a:srgbClr val="FF0000"/>
                </a:solidFill>
              </a:rPr>
              <a:t>Refrigerator</a:t>
            </a:r>
            <a:endParaRPr lang="nl-BE" dirty="0" smtClean="0">
              <a:solidFill>
                <a:srgbClr val="FF0000"/>
              </a:solidFill>
            </a:endParaRPr>
          </a:p>
          <a:p>
            <a:pPr algn="ctr"/>
            <a:r>
              <a:rPr lang="nl-BE" dirty="0">
                <a:solidFill>
                  <a:srgbClr val="FF0000"/>
                </a:solidFill>
              </a:rPr>
              <a:t>o</a:t>
            </a:r>
            <a:r>
              <a:rPr lang="nl-BE" dirty="0" smtClean="0">
                <a:solidFill>
                  <a:srgbClr val="FF0000"/>
                </a:solidFill>
              </a:rPr>
              <a:t>n top of</a:t>
            </a:r>
          </a:p>
          <a:p>
            <a:pPr algn="ctr"/>
            <a:r>
              <a:rPr lang="nl-BE" dirty="0" smtClean="0">
                <a:solidFill>
                  <a:srgbClr val="FF0000"/>
                </a:solidFill>
              </a:rPr>
              <a:t>container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What’s</a:t>
            </a:r>
            <a:r>
              <a:rPr lang="nl-BE" dirty="0" smtClean="0"/>
              <a:t> the impact of the </a:t>
            </a:r>
            <a:r>
              <a:rPr lang="nl-BE" dirty="0" err="1" smtClean="0"/>
              <a:t>improvement</a:t>
            </a:r>
            <a:r>
              <a:rPr lang="nl-BE" dirty="0" smtClean="0"/>
              <a:t> actions on </a:t>
            </a:r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KPI’s</a:t>
            </a:r>
            <a:r>
              <a:rPr lang="nl-BE" dirty="0" smtClean="0"/>
              <a:t>?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22</a:t>
            </a:fld>
            <a:endParaRPr lang="nl-B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04577"/>
              </p:ext>
            </p:extLst>
          </p:nvPr>
        </p:nvGraphicFramePr>
        <p:xfrm>
          <a:off x="107504" y="2405282"/>
          <a:ext cx="8928991" cy="3471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1584176"/>
                <a:gridCol w="1728192"/>
                <a:gridCol w="1728192"/>
                <a:gridCol w="15841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err="1">
                          <a:effectLst/>
                          <a:latin typeface="+mn-lt"/>
                        </a:rPr>
                        <a:t>KPI’s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nl-BE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Platforms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nl-BE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Standardisation</a:t>
                      </a: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nl-BE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supplies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nl-BE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Communication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nl-BE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Postponing</a:t>
                      </a:r>
                      <a:r>
                        <a:rPr lang="nl-BE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design </a:t>
                      </a:r>
                      <a:r>
                        <a:rPr lang="nl-BE" sz="14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decisions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Average design time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+mn-lt"/>
                        </a:rPr>
                        <a:t> 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+mn-lt"/>
                        </a:rPr>
                        <a:t> 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err="1">
                          <a:effectLst/>
                          <a:latin typeface="+mn-lt"/>
                        </a:rPr>
                        <a:t>Average</a:t>
                      </a:r>
                      <a:r>
                        <a:rPr lang="nl-BE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nl-BE" sz="1400" dirty="0" err="1">
                          <a:effectLst/>
                          <a:latin typeface="+mn-lt"/>
                        </a:rPr>
                        <a:t>committed</a:t>
                      </a:r>
                      <a:r>
                        <a:rPr lang="nl-BE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nl-BE" sz="1400" dirty="0" err="1">
                          <a:effectLst/>
                          <a:latin typeface="+mn-lt"/>
                        </a:rPr>
                        <a:t>cost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+mn-lt"/>
                        </a:rPr>
                        <a:t> 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+mn-lt"/>
                        </a:rPr>
                        <a:t> 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# designs too late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+mn-lt"/>
                        </a:rPr>
                        <a:t> 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# wrong designs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+mn-lt"/>
                        </a:rPr>
                        <a:t> 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# redesigns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+mn-lt"/>
                        </a:rPr>
                        <a:t> 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# sent mails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+mn-lt"/>
                        </a:rPr>
                        <a:t> 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</a:rPr>
                        <a:t>Designs-In-</a:t>
                      </a:r>
                      <a:r>
                        <a:rPr lang="nl-BE" sz="1400" dirty="0" err="1" smtClean="0">
                          <a:effectLst/>
                          <a:latin typeface="+mn-lt"/>
                        </a:rPr>
                        <a:t>Progress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 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+mn-lt"/>
                        </a:rPr>
                        <a:t> 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0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What’s</a:t>
            </a:r>
            <a:r>
              <a:rPr lang="nl-BE" dirty="0" smtClean="0"/>
              <a:t> the impact of the </a:t>
            </a:r>
            <a:r>
              <a:rPr lang="nl-BE" dirty="0" err="1" smtClean="0"/>
              <a:t>improvement</a:t>
            </a:r>
            <a:r>
              <a:rPr lang="nl-BE" dirty="0" smtClean="0"/>
              <a:t> actions on </a:t>
            </a:r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KPI’s</a:t>
            </a:r>
            <a:r>
              <a:rPr lang="nl-BE" dirty="0" smtClean="0"/>
              <a:t>?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23</a:t>
            </a:fld>
            <a:endParaRPr lang="nl-B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28292"/>
              </p:ext>
            </p:extLst>
          </p:nvPr>
        </p:nvGraphicFramePr>
        <p:xfrm>
          <a:off x="107504" y="2405282"/>
          <a:ext cx="8928991" cy="3471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1584176"/>
                <a:gridCol w="1728192"/>
                <a:gridCol w="1728192"/>
                <a:gridCol w="15841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err="1">
                          <a:effectLst/>
                          <a:latin typeface="+mn-lt"/>
                        </a:rPr>
                        <a:t>KPI’s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nl-BE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Platforms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nl-BE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Standardisation</a:t>
                      </a: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nl-BE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supplies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nl-BE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Communication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nl-BE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Postponing</a:t>
                      </a:r>
                      <a:r>
                        <a:rPr lang="nl-BE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design </a:t>
                      </a:r>
                      <a:r>
                        <a:rPr lang="nl-BE" sz="14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decisions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Average design time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err="1">
                          <a:effectLst/>
                          <a:latin typeface="+mn-lt"/>
                        </a:rPr>
                        <a:t>Average</a:t>
                      </a:r>
                      <a:r>
                        <a:rPr lang="nl-BE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nl-BE" sz="1400" dirty="0" err="1">
                          <a:effectLst/>
                          <a:latin typeface="+mn-lt"/>
                        </a:rPr>
                        <a:t>committed</a:t>
                      </a:r>
                      <a:r>
                        <a:rPr lang="nl-BE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nl-BE" sz="1400" dirty="0" err="1">
                          <a:effectLst/>
                          <a:latin typeface="+mn-lt"/>
                        </a:rPr>
                        <a:t>cost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# designs too late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# wrong designs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# redesigns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  <a:latin typeface="+mn-lt"/>
                        </a:rPr>
                        <a:t># sent mails</a:t>
                      </a:r>
                      <a:endParaRPr lang="nl-BE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</a:rPr>
                        <a:t>Designs-In-</a:t>
                      </a:r>
                      <a:r>
                        <a:rPr lang="nl-BE" sz="1400" dirty="0" err="1" smtClean="0">
                          <a:effectLst/>
                          <a:latin typeface="+mn-lt"/>
                        </a:rPr>
                        <a:t>Progress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nl-BE" sz="1400" dirty="0" smtClean="0">
                          <a:effectLst/>
                          <a:latin typeface="+mn-lt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nl-BE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9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907704" y="2304000"/>
            <a:ext cx="6966296" cy="1800200"/>
          </a:xfrm>
        </p:spPr>
        <p:txBody>
          <a:bodyPr/>
          <a:lstStyle/>
          <a:p>
            <a:pPr algn="ctr"/>
            <a:r>
              <a:rPr lang="nl-BE" sz="7200" dirty="0" err="1" smtClean="0"/>
              <a:t>Thank</a:t>
            </a:r>
            <a:r>
              <a:rPr lang="nl-BE" sz="7200" dirty="0" smtClean="0"/>
              <a:t> </a:t>
            </a:r>
            <a:r>
              <a:rPr lang="nl-BE" sz="7200" dirty="0" err="1" smtClean="0"/>
              <a:t>you</a:t>
            </a:r>
            <a:r>
              <a:rPr lang="nl-BE" sz="7200" dirty="0" smtClean="0"/>
              <a:t>!</a:t>
            </a:r>
            <a:br>
              <a:rPr lang="nl-BE" sz="7200" dirty="0" smtClean="0"/>
            </a:br>
            <a:r>
              <a:rPr lang="nl-BE" sz="1000" dirty="0" smtClean="0"/>
              <a:t/>
            </a:r>
            <a:br>
              <a:rPr lang="nl-BE" sz="1000" dirty="0" smtClean="0"/>
            </a:br>
            <a:r>
              <a:rPr lang="nl-BE" sz="1400" dirty="0" err="1"/>
              <a:t>for</a:t>
            </a:r>
            <a:r>
              <a:rPr lang="nl-BE" sz="1400" dirty="0"/>
              <a:t> </a:t>
            </a:r>
            <a:r>
              <a:rPr lang="nl-BE" sz="1400" dirty="0" err="1"/>
              <a:t>your</a:t>
            </a:r>
            <a:r>
              <a:rPr lang="nl-BE" sz="1400" dirty="0"/>
              <a:t> </a:t>
            </a:r>
            <a:r>
              <a:rPr lang="nl-BE" sz="1400" dirty="0" err="1" smtClean="0"/>
              <a:t>participation</a:t>
            </a:r>
            <a:r>
              <a:rPr lang="nl-BE" sz="1400" dirty="0" smtClean="0"/>
              <a:t> </a:t>
            </a:r>
            <a:r>
              <a:rPr lang="nl-BE" sz="1400" dirty="0" err="1"/>
              <a:t>and</a:t>
            </a:r>
            <a:r>
              <a:rPr lang="nl-BE" sz="1400" dirty="0"/>
              <a:t> </a:t>
            </a:r>
            <a:r>
              <a:rPr lang="nl-BE" sz="1400" dirty="0" err="1"/>
              <a:t>collaboration</a:t>
            </a:r>
            <a:r>
              <a:rPr lang="nl-BE" sz="1400" dirty="0"/>
              <a:t> </a:t>
            </a:r>
            <a:r>
              <a:rPr lang="nl-BE" sz="1400" dirty="0" err="1"/>
              <a:t>during</a:t>
            </a:r>
            <a:r>
              <a:rPr lang="nl-BE" sz="1400" dirty="0"/>
              <a:t> </a:t>
            </a:r>
            <a:r>
              <a:rPr lang="nl-BE" sz="1400" dirty="0" err="1"/>
              <a:t>this</a:t>
            </a:r>
            <a:r>
              <a:rPr lang="nl-BE" sz="1400" dirty="0"/>
              <a:t> game</a:t>
            </a:r>
            <a:endParaRPr lang="nl-BE" sz="1400" dirty="0"/>
          </a:p>
        </p:txBody>
      </p:sp>
      <p:grpSp>
        <p:nvGrpSpPr>
          <p:cNvPr id="6" name="Groep 5"/>
          <p:cNvGrpSpPr/>
          <p:nvPr/>
        </p:nvGrpSpPr>
        <p:grpSpPr>
          <a:xfrm>
            <a:off x="7225663" y="116632"/>
            <a:ext cx="1789569" cy="1733550"/>
            <a:chOff x="1347527" y="980728"/>
            <a:chExt cx="1789569" cy="1733550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347528" y="980728"/>
              <a:ext cx="1781175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Erasmus+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Project LEAN 2015-2017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Lean Design Game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developed by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Ignace Martens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BE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KU Leuven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Immagine 2" descr="Logo-LEA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 b="4120"/>
            <a:stretch/>
          </p:blipFill>
          <p:spPr bwMode="auto">
            <a:xfrm>
              <a:off x="1347527" y="980728"/>
              <a:ext cx="1789569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707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/>
              <a:t>Improvement</a:t>
            </a:r>
            <a:r>
              <a:rPr lang="nl-BE" dirty="0" smtClean="0"/>
              <a:t> actions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Platforms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Standardisation</a:t>
            </a:r>
            <a:r>
              <a:rPr lang="nl-BE" dirty="0" smtClean="0"/>
              <a:t> of </a:t>
            </a:r>
            <a:r>
              <a:rPr lang="nl-BE" dirty="0" err="1" smtClean="0"/>
              <a:t>supplies</a:t>
            </a:r>
            <a:r>
              <a:rPr lang="nl-BE" dirty="0" smtClean="0"/>
              <a:t> (</a:t>
            </a:r>
            <a:r>
              <a:rPr lang="nl-BE" dirty="0" err="1" smtClean="0"/>
              <a:t>refrigerators</a:t>
            </a:r>
            <a:r>
              <a:rPr lang="nl-B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 smtClean="0"/>
              <a:t>Communication</a:t>
            </a:r>
            <a:endParaRPr lang="nl-BE" dirty="0" smtClean="0"/>
          </a:p>
          <a:p>
            <a:pPr marL="457200" indent="-457200">
              <a:buFont typeface="+mj-lt"/>
              <a:buAutoNum type="arabicPeriod"/>
            </a:pPr>
            <a:r>
              <a:rPr lang="nl-BE" dirty="0" err="1" smtClean="0"/>
              <a:t>Postponing</a:t>
            </a:r>
            <a:r>
              <a:rPr lang="nl-BE" dirty="0" smtClean="0"/>
              <a:t> design </a:t>
            </a:r>
            <a:r>
              <a:rPr lang="nl-BE" dirty="0" err="1" smtClean="0"/>
              <a:t>decisions</a:t>
            </a:r>
            <a:endParaRPr lang="nl-BE" dirty="0" smtClean="0"/>
          </a:p>
          <a:p>
            <a:pPr marL="457200" indent="-457200">
              <a:buFont typeface="+mj-lt"/>
              <a:buAutoNum type="arabicPeriod"/>
            </a:pPr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Conclusions</a:t>
            </a:r>
            <a:endParaRPr lang="nl-BE" dirty="0" smtClean="0"/>
          </a:p>
          <a:p>
            <a:pPr marL="457200" indent="-457200">
              <a:buFont typeface="+mj-lt"/>
              <a:buAutoNum type="arabicPeriod"/>
            </a:pPr>
            <a:endParaRPr lang="nl-BE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658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Platforms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can we do to reduce the average design </a:t>
            </a:r>
            <a:r>
              <a:rPr lang="en-US" dirty="0" smtClean="0"/>
              <a:t>throughput </a:t>
            </a:r>
            <a:r>
              <a:rPr lang="en-US" dirty="0"/>
              <a:t>time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Is it efficient to start each order from scratch? What else can we do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What do you see when you compare </a:t>
            </a:r>
            <a:r>
              <a:rPr lang="en-US" dirty="0" smtClean="0"/>
              <a:t>the </a:t>
            </a:r>
            <a:r>
              <a:rPr lang="en-US" dirty="0"/>
              <a:t>9</a:t>
            </a:r>
            <a:r>
              <a:rPr lang="en-US" dirty="0" smtClean="0"/>
              <a:t> available orders?</a:t>
            </a:r>
          </a:p>
          <a:p>
            <a:endParaRPr lang="nl-BE" dirty="0"/>
          </a:p>
          <a:p>
            <a:r>
              <a:rPr lang="en-US" dirty="0"/>
              <a:t>Are some orders similar?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03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Platforms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r>
              <a:rPr lang="nl-BE" dirty="0"/>
              <a:t>9 </a:t>
            </a:r>
            <a:r>
              <a:rPr lang="nl-BE" dirty="0" smtClean="0"/>
              <a:t>customer </a:t>
            </a:r>
            <a:r>
              <a:rPr lang="nl-BE" dirty="0" err="1" smtClean="0"/>
              <a:t>specific</a:t>
            </a:r>
            <a:r>
              <a:rPr lang="nl-BE" dirty="0" smtClean="0"/>
              <a:t> orders</a:t>
            </a:r>
            <a:endParaRPr lang="nl-BE" dirty="0"/>
          </a:p>
          <a:p>
            <a:pPr lvl="1"/>
            <a:r>
              <a:rPr lang="nl-BE" dirty="0" smtClean="0"/>
              <a:t>3 x 3 </a:t>
            </a:r>
            <a:r>
              <a:rPr lang="nl-BE" dirty="0" err="1" smtClean="0"/>
              <a:t>similar</a:t>
            </a:r>
            <a:r>
              <a:rPr lang="nl-BE" dirty="0" smtClean="0"/>
              <a:t> orders (3 market segments)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 smtClean="0"/>
              <a:t>	</a:t>
            </a:r>
            <a:endParaRPr lang="nl-BE" dirty="0"/>
          </a:p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70974"/>
              </p:ext>
            </p:extLst>
          </p:nvPr>
        </p:nvGraphicFramePr>
        <p:xfrm>
          <a:off x="539999" y="2780928"/>
          <a:ext cx="80644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50"/>
                <a:gridCol w="2688150"/>
                <a:gridCol w="268815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Segment</a:t>
                      </a:r>
                      <a:r>
                        <a:rPr lang="nl-BE" baseline="0" dirty="0" smtClean="0"/>
                        <a:t> 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Segment 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Segment 3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City delivery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B2B delivery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International transport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Small</a:t>
                      </a:r>
                      <a:r>
                        <a:rPr lang="nl-BE" baseline="0" dirty="0" smtClean="0"/>
                        <a:t> volumes, </a:t>
                      </a:r>
                      <a:r>
                        <a:rPr lang="nl-BE" baseline="0" dirty="0" err="1" smtClean="0"/>
                        <a:t>manoeuvrability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Medium volumes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High volumes, long </a:t>
                      </a:r>
                      <a:r>
                        <a:rPr lang="nl-BE" dirty="0" err="1" smtClean="0"/>
                        <a:t>distances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Order 1, 3, 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Order</a:t>
                      </a:r>
                      <a:r>
                        <a:rPr lang="nl-BE" baseline="0" dirty="0" smtClean="0"/>
                        <a:t> 2, 6, 9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Order 4, 7, 8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b="13872"/>
          <a:stretch/>
        </p:blipFill>
        <p:spPr>
          <a:xfrm>
            <a:off x="917886" y="4546979"/>
            <a:ext cx="1974624" cy="144690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b="24037"/>
          <a:stretch/>
        </p:blipFill>
        <p:spPr>
          <a:xfrm>
            <a:off x="3381189" y="4733559"/>
            <a:ext cx="2381622" cy="12061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6320" t="5267" r="13041" b="9741"/>
          <a:stretch/>
        </p:blipFill>
        <p:spPr>
          <a:xfrm>
            <a:off x="6379711" y="4607203"/>
            <a:ext cx="1738806" cy="13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Platforms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How many platforms should we create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How do these platforms look like? What are the parts belonging to a platform</a:t>
            </a:r>
            <a:r>
              <a:rPr lang="en-US" dirty="0" smtClean="0"/>
              <a:t>?</a:t>
            </a:r>
          </a:p>
          <a:p>
            <a:endParaRPr lang="nl-BE" dirty="0"/>
          </a:p>
          <a:p>
            <a:r>
              <a:rPr lang="en-US" dirty="0"/>
              <a:t>Has every product feature the same value for the customer?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64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Platforms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087" t="21000" r="46136" b="11036"/>
          <a:stretch/>
        </p:blipFill>
        <p:spPr>
          <a:xfrm>
            <a:off x="1003610" y="1219617"/>
            <a:ext cx="6139534" cy="50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Platforms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087" t="20914" r="46136" b="11128"/>
          <a:stretch/>
        </p:blipFill>
        <p:spPr>
          <a:xfrm>
            <a:off x="1006996" y="1225901"/>
            <a:ext cx="6132365" cy="50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67128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Platforms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05" t="17500" r="75633" b="25940"/>
          <a:stretch/>
        </p:blipFill>
        <p:spPr>
          <a:xfrm>
            <a:off x="971600" y="1241763"/>
            <a:ext cx="6120680" cy="49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ean design game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ontent&amp;quot;&quot;/&gt;&lt;property id=&quot;20307&quot; value=&quot;257&quot;/&gt;&lt;/object&gt;&lt;object type=&quot;3&quot; unique_id=&quot;10005&quot;&gt;&lt;property id=&quot;20148&quot; value=&quot;5&quot;/&gt;&lt;property id=&quot;20300&quot; value=&quot;Slide 4 - &amp;quot;1. Platforms&amp;quot;&quot;/&gt;&lt;property id=&quot;20307&quot; value=&quot;259&quot;/&gt;&lt;/object&gt;&lt;object type=&quot;3&quot; unique_id=&quot;10006&quot;&gt;&lt;property id=&quot;20148&quot; value=&quot;5&quot;/&gt;&lt;property id=&quot;20300&quot; value=&quot;Slide 5 - &amp;quot;1. Platforms&amp;quot;&quot;/&gt;&lt;property id=&quot;20307&quot; value=&quot;324&quot;/&gt;&lt;/object&gt;&lt;object type=&quot;3&quot; unique_id=&quot;10007&quot;&gt;&lt;property id=&quot;20148&quot; value=&quot;5&quot;/&gt;&lt;property id=&quot;20300&quot; value=&quot;Slide 6 - &amp;quot;1. Platforms&amp;quot;&quot;/&gt;&lt;property id=&quot;20307&quot; value=&quot;326&quot;/&gt;&lt;/object&gt;&lt;object type=&quot;3&quot; unique_id=&quot;10008&quot;&gt;&lt;property id=&quot;20148&quot; value=&quot;5&quot;/&gt;&lt;property id=&quot;20300&quot; value=&quot;Slide 7 - &amp;quot;1. Platforms&amp;quot;&quot;/&gt;&lt;property id=&quot;20307&quot; value=&quot;328&quot;/&gt;&lt;/object&gt;&lt;object type=&quot;3&quot; unique_id=&quot;10009&quot;&gt;&lt;property id=&quot;20148&quot; value=&quot;5&quot;/&gt;&lt;property id=&quot;20300&quot; value=&quot;Slide 9 - &amp;quot;1. Platforms&amp;quot;&quot;/&gt;&lt;property id=&quot;20307&quot; value=&quot;327&quot;/&gt;&lt;/object&gt;&lt;object type=&quot;3&quot; unique_id=&quot;10010&quot;&gt;&lt;property id=&quot;20148&quot; value=&quot;5&quot;/&gt;&lt;property id=&quot;20300&quot; value=&quot;Slide 10 - &amp;quot;1. Platforms&amp;quot;&quot;/&gt;&lt;property id=&quot;20307&quot; value=&quot;338&quot;/&gt;&lt;/object&gt;&lt;object type=&quot;3&quot; unique_id=&quot;10011&quot;&gt;&lt;property id=&quot;20148&quot; value=&quot;5&quot;/&gt;&lt;property id=&quot;20300&quot; value=&quot;Slide 11 - &amp;quot;2. Standardisation of refrigerators&amp;quot;&quot;/&gt;&lt;property id=&quot;20307&quot; value=&quot;329&quot;/&gt;&lt;/object&gt;&lt;object type=&quot;3&quot; unique_id=&quot;10012&quot;&gt;&lt;property id=&quot;20148&quot; value=&quot;5&quot;/&gt;&lt;property id=&quot;20300&quot; value=&quot;Slide 12 - &amp;quot;2. Standardisation of refrigerators&amp;quot;&quot;/&gt;&lt;property id=&quot;20307&quot; value=&quot;331&quot;/&gt;&lt;/object&gt;&lt;object type=&quot;3&quot; unique_id=&quot;10013&quot;&gt;&lt;property id=&quot;20148&quot; value=&quot;5&quot;/&gt;&lt;property id=&quot;20300&quot; value=&quot;Slide 13 - &amp;quot;2. Standardisation of refrigerators&amp;quot;&quot;/&gt;&lt;property id=&quot;20307&quot; value=&quot;330&quot;/&gt;&lt;/object&gt;&lt;object type=&quot;3&quot; unique_id=&quot;10014&quot;&gt;&lt;property id=&quot;20148&quot; value=&quot;5&quot;/&gt;&lt;property id=&quot;20300&quot; value=&quot;Slide 14 - &amp;quot;3. Communication&amp;quot;&quot;/&gt;&lt;property id=&quot;20307&quot; value=&quot;332&quot;/&gt;&lt;/object&gt;&lt;object type=&quot;3&quot; unique_id=&quot;10015&quot;&gt;&lt;property id=&quot;20148&quot; value=&quot;5&quot;/&gt;&lt;property id=&quot;20300&quot; value=&quot;Slide 15 - &amp;quot;3. Communication&amp;quot;&quot;/&gt;&lt;property id=&quot;20307&quot; value=&quot;333&quot;/&gt;&lt;/object&gt;&lt;object type=&quot;3&quot; unique_id=&quot;10019&quot;&gt;&lt;property id=&quot;20148&quot; value=&quot;5&quot;/&gt;&lt;property id=&quot;20300&quot; value=&quot;Slide 19 - &amp;quot;4. Postponing design decisions &amp;quot;&quot;/&gt;&lt;property id=&quot;20307&quot; value=&quot;335&quot;/&gt;&lt;/object&gt;&lt;object type=&quot;3&quot; unique_id=&quot;10020&quot;&gt;&lt;property id=&quot;20148&quot; value=&quot;5&quot;/&gt;&lt;property id=&quot;20300&quot; value=&quot;Slide 20 - &amp;quot;4. Postponing design decisions &amp;quot;&quot;/&gt;&lt;property id=&quot;20307&quot; value=&quot;336&quot;/&gt;&lt;/object&gt;&lt;object type=&quot;3&quot; unique_id=&quot;10021&quot;&gt;&lt;property id=&quot;20148&quot; value=&quot;5&quot;/&gt;&lt;property id=&quot;20300&quot; value=&quot;Slide 21 - &amp;quot;4. Postponing design decisions &amp;quot;&quot;/&gt;&lt;property id=&quot;20307&quot; value=&quot;337&quot;/&gt;&lt;/object&gt;&lt;object type=&quot;3&quot; unique_id=&quot;10022&quot;&gt;&lt;property id=&quot;20148&quot; value=&quot;5&quot;/&gt;&lt;property id=&quot;20300&quot; value=&quot;Slide 24 - &amp;quot;Thank you!  for your participation and collaboration during this game&amp;quot;&quot;/&gt;&lt;property id=&quot;20307&quot; value=&quot;258&quot;/&gt;&lt;/object&gt;&lt;object type=&quot;3&quot; unique_id=&quot;10235&quot;&gt;&lt;property id=&quot;20148&quot; value=&quot;5&quot;/&gt;&lt;property id=&quot;20300&quot; value=&quot;Slide 16 - &amp;quot;3. Communication&amp;quot;&quot;/&gt;&lt;property id=&quot;20307&quot; value=&quot;343&quot;/&gt;&lt;/object&gt;&lt;object type=&quot;3&quot; unique_id=&quot;10236&quot;&gt;&lt;property id=&quot;20148&quot; value=&quot;5&quot;/&gt;&lt;property id=&quot;20300&quot; value=&quot;Slide 17 - &amp;quot;3. Communication&amp;quot;&quot;/&gt;&lt;property id=&quot;20307&quot; value=&quot;344&quot;/&gt;&lt;/object&gt;&lt;object type=&quot;3&quot; unique_id=&quot;10237&quot;&gt;&lt;property id=&quot;20148&quot; value=&quot;5&quot;/&gt;&lt;property id=&quot;20300&quot; value=&quot;Slide 18 - &amp;quot;3. Communication&amp;quot;&quot;/&gt;&lt;property id=&quot;20307&quot; value=&quot;345&quot;/&gt;&lt;/object&gt;&lt;object type=&quot;3&quot; unique_id=&quot;10238&quot;&gt;&lt;property id=&quot;20148&quot; value=&quot;5&quot;/&gt;&lt;property id=&quot;20300&quot; value=&quot;Slide 22 - &amp;quot;Conclusions &amp;quot;&quot;/&gt;&lt;property id=&quot;20307&quot; value=&quot;341&quot;/&gt;&lt;/object&gt;&lt;object type=&quot;3&quot; unique_id=&quot;10239&quot;&gt;&lt;property id=&quot;20148&quot; value=&quot;5&quot;/&gt;&lt;property id=&quot;20300&quot; value=&quot;Slide 23 - &amp;quot;Conclusions &amp;quot;&quot;/&gt;&lt;property id=&quot;20307&quot; value=&quot;342&quot;/&gt;&lt;/object&gt;&lt;object type=&quot;3&quot; unique_id=&quot;10366&quot;&gt;&lt;property id=&quot;20148&quot; value=&quot;5&quot;/&gt;&lt;property id=&quot;20300&quot; value=&quot;Slide 3 - &amp;quot;Content&amp;quot;&quot;/&gt;&lt;property id=&quot;20307&quot; value=&quot;347&quot;/&gt;&lt;/object&gt;&lt;object type=&quot;3&quot; unique_id=&quot;10367&quot;&gt;&lt;property id=&quot;20148&quot; value=&quot;5&quot;/&gt;&lt;property id=&quot;20300&quot; value=&quot;Slide 8 - &amp;quot;1. Platforms&amp;quot;&quot;/&gt;&lt;property id=&quot;20307&quot; value=&quot;346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3558</TotalTime>
  <Words>671</Words>
  <Application>Microsoft Office PowerPoint</Application>
  <PresentationFormat>On-screen Show (4:3)</PresentationFormat>
  <Paragraphs>244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Corporate-KU Leuven-Liggend-Achtergrond Wit</vt:lpstr>
      <vt:lpstr>Lean design game</vt:lpstr>
      <vt:lpstr>Content</vt:lpstr>
      <vt:lpstr>Content</vt:lpstr>
      <vt:lpstr>1. Platforms</vt:lpstr>
      <vt:lpstr>1. Platforms</vt:lpstr>
      <vt:lpstr>1. Platforms</vt:lpstr>
      <vt:lpstr>1. Platforms</vt:lpstr>
      <vt:lpstr>1. Platforms</vt:lpstr>
      <vt:lpstr>1. Platforms</vt:lpstr>
      <vt:lpstr>1. Platforms</vt:lpstr>
      <vt:lpstr>2. Standardisation of refrigerators</vt:lpstr>
      <vt:lpstr>2. Standardisation of refrigerators</vt:lpstr>
      <vt:lpstr>2. Standardisation of refrigerators</vt:lpstr>
      <vt:lpstr>3. Communication</vt:lpstr>
      <vt:lpstr>3. Communication</vt:lpstr>
      <vt:lpstr>3. Communication</vt:lpstr>
      <vt:lpstr>3. Communication</vt:lpstr>
      <vt:lpstr>3. Communication</vt:lpstr>
      <vt:lpstr>4. Postponing design decisions </vt:lpstr>
      <vt:lpstr>4. Postponing design decisions </vt:lpstr>
      <vt:lpstr>4. Postponing design decisions </vt:lpstr>
      <vt:lpstr>Conclusions </vt:lpstr>
      <vt:lpstr>Conclusions </vt:lpstr>
      <vt:lpstr>Thank you!  for your participation and collaboration during this game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Ignace Martens</cp:lastModifiedBy>
  <cp:revision>164</cp:revision>
  <cp:lastPrinted>2016-08-31T12:20:35Z</cp:lastPrinted>
  <dcterms:created xsi:type="dcterms:W3CDTF">2012-07-10T07:57:57Z</dcterms:created>
  <dcterms:modified xsi:type="dcterms:W3CDTF">2017-02-27T13:33:50Z</dcterms:modified>
</cp:coreProperties>
</file>